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304" r:id="rId3"/>
    <p:sldId id="446" r:id="rId4"/>
    <p:sldId id="447" r:id="rId5"/>
    <p:sldId id="448" r:id="rId6"/>
    <p:sldId id="476" r:id="rId7"/>
    <p:sldId id="450" r:id="rId8"/>
    <p:sldId id="451" r:id="rId9"/>
    <p:sldId id="391" r:id="rId10"/>
    <p:sldId id="452" r:id="rId11"/>
    <p:sldId id="453" r:id="rId12"/>
    <p:sldId id="471" r:id="rId13"/>
    <p:sldId id="454" r:id="rId14"/>
    <p:sldId id="455" r:id="rId15"/>
    <p:sldId id="429" r:id="rId16"/>
    <p:sldId id="472" r:id="rId17"/>
    <p:sldId id="440" r:id="rId18"/>
    <p:sldId id="441" r:id="rId19"/>
    <p:sldId id="442" r:id="rId20"/>
    <p:sldId id="456" r:id="rId21"/>
    <p:sldId id="393" r:id="rId22"/>
    <p:sldId id="462" r:id="rId23"/>
    <p:sldId id="461" r:id="rId24"/>
    <p:sldId id="460" r:id="rId25"/>
    <p:sldId id="469" r:id="rId26"/>
    <p:sldId id="470" r:id="rId27"/>
    <p:sldId id="445" r:id="rId28"/>
    <p:sldId id="443" r:id="rId29"/>
    <p:sldId id="435" r:id="rId30"/>
    <p:sldId id="436" r:id="rId31"/>
    <p:sldId id="468" r:id="rId32"/>
    <p:sldId id="467" r:id="rId33"/>
    <p:sldId id="465" r:id="rId34"/>
    <p:sldId id="473" r:id="rId35"/>
    <p:sldId id="474" r:id="rId36"/>
    <p:sldId id="475" r:id="rId37"/>
    <p:sldId id="387" r:id="rId38"/>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5000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C0C0"/>
    <a:srgbClr val="FF9966"/>
    <a:srgbClr val="F986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5"/>
    <p:restoredTop sz="95701" autoAdjust="0"/>
  </p:normalViewPr>
  <p:slideViewPr>
    <p:cSldViewPr>
      <p:cViewPr varScale="1">
        <p:scale>
          <a:sx n="67" d="100"/>
          <a:sy n="67" d="100"/>
        </p:scale>
        <p:origin x="68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1" charset="0"/>
                <a:ea typeface="Arial" pitchFamily="-1" charset="0"/>
                <a:cs typeface="Arial" pitchFamily="-1" charset="0"/>
              </a:defRPr>
            </a:lvl1pPr>
          </a:lstStyle>
          <a:p>
            <a:pPr>
              <a:defRPr/>
            </a:pPr>
            <a:endParaRPr lang="de-DE"/>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1" charset="0"/>
                <a:ea typeface="Arial" pitchFamily="-1" charset="0"/>
                <a:cs typeface="Arial" pitchFamily="-1" charset="0"/>
              </a:defRPr>
            </a:lvl1pPr>
          </a:lstStyle>
          <a:p>
            <a:pPr>
              <a:defRPr/>
            </a:pPr>
            <a:endParaRPr lang="de-DE"/>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1" charset="0"/>
                <a:ea typeface="Arial" pitchFamily="-1" charset="0"/>
                <a:cs typeface="Arial" pitchFamily="-1" charset="0"/>
              </a:defRPr>
            </a:lvl1pPr>
          </a:lstStyle>
          <a:p>
            <a:pPr>
              <a:defRPr/>
            </a:pPr>
            <a:endParaRPr lang="de-DE"/>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cs typeface="Arial" charset="0"/>
              </a:defRPr>
            </a:lvl1pPr>
          </a:lstStyle>
          <a:p>
            <a:pPr>
              <a:defRPr/>
            </a:pPr>
            <a:fld id="{74735F8D-A075-C34A-82E6-AB8B61E97F69}" type="slidenum">
              <a:rPr lang="en-US"/>
              <a:pPr>
                <a:defRPr/>
              </a:pPr>
              <a:t>‹#›</a:t>
            </a:fld>
            <a:endParaRPr lang="en-US"/>
          </a:p>
        </p:txBody>
      </p:sp>
    </p:spTree>
    <p:extLst>
      <p:ext uri="{BB962C8B-B14F-4D97-AF65-F5344CB8AC3E}">
        <p14:creationId xmlns:p14="http://schemas.microsoft.com/office/powerpoint/2010/main" val="4154360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1" charset="0"/>
                <a:ea typeface="Arial" pitchFamily="-1" charset="0"/>
                <a:cs typeface="Arial" pitchFamily="-1" charset="0"/>
              </a:defRPr>
            </a:lvl1pPr>
          </a:lstStyle>
          <a:p>
            <a:pPr>
              <a:defRPr/>
            </a:pPr>
            <a:endParaRPr lang="de-DE"/>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1" charset="0"/>
                <a:ea typeface="Arial" pitchFamily="-1" charset="0"/>
                <a:cs typeface="Arial" pitchFamily="-1" charset="0"/>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1" charset="0"/>
                <a:ea typeface="Arial" pitchFamily="-1" charset="0"/>
                <a:cs typeface="Arial" pitchFamily="-1" charset="0"/>
              </a:defRPr>
            </a:lvl1pPr>
          </a:lstStyle>
          <a:p>
            <a:pPr>
              <a:defRPr/>
            </a:pPr>
            <a:endParaRPr lang="de-DE"/>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cs typeface="Arial" charset="0"/>
              </a:defRPr>
            </a:lvl1pPr>
          </a:lstStyle>
          <a:p>
            <a:pPr>
              <a:defRPr/>
            </a:pPr>
            <a:fld id="{AA8E7A33-5150-5943-B64F-1AE53DDA0EFC}" type="slidenum">
              <a:rPr lang="en-US"/>
              <a:pPr>
                <a:defRPr/>
              </a:pPr>
              <a:t>‹#›</a:t>
            </a:fld>
            <a:endParaRPr lang="en-US"/>
          </a:p>
        </p:txBody>
      </p:sp>
    </p:spTree>
    <p:extLst>
      <p:ext uri="{BB962C8B-B14F-4D97-AF65-F5344CB8AC3E}">
        <p14:creationId xmlns:p14="http://schemas.microsoft.com/office/powerpoint/2010/main" val="2311533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7FD3E32D-A299-8E4D-B42C-0A3A64B34E7E}"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spcBef>
                <a:spcPct val="0"/>
              </a:spcBef>
            </a:pPr>
            <a:fld id="{8D8B0E17-5F6B-344C-A84F-1726606B550E}" type="slidenum">
              <a:rPr lang="en-US" sz="1200"/>
              <a:pPr algn="r" eaLnBrk="1" hangingPunct="1">
                <a:spcBef>
                  <a:spcPct val="0"/>
                </a:spcBef>
              </a:pPr>
              <a:t>13</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spcBef>
                <a:spcPct val="0"/>
              </a:spcBef>
            </a:pPr>
            <a:fld id="{8D8B0E17-5F6B-344C-A84F-1726606B550E}" type="slidenum">
              <a:rPr lang="en-US" sz="1200"/>
              <a:pPr algn="r" eaLnBrk="1" hangingPunct="1">
                <a:spcBef>
                  <a:spcPct val="0"/>
                </a:spcBef>
              </a:pPr>
              <a:t>14</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588306EA-F2F4-E04B-95B8-BDBCAAEE3E97}" type="slidenum">
              <a:rPr lang="en-US" sz="1200"/>
              <a:pPr eaLnBrk="1" hangingPunct="1"/>
              <a:t>15</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588306EA-F2F4-E04B-95B8-BDBCAAEE3E97}" type="slidenum">
              <a:rPr lang="en-US" sz="1200"/>
              <a:pPr eaLnBrk="1" hangingPunct="1"/>
              <a:t>16</a:t>
            </a:fld>
            <a:endParaRPr lang="en-US" sz="1200"/>
          </a:p>
        </p:txBody>
      </p:sp>
    </p:spTree>
    <p:extLst>
      <p:ext uri="{BB962C8B-B14F-4D97-AF65-F5344CB8AC3E}">
        <p14:creationId xmlns:p14="http://schemas.microsoft.com/office/powerpoint/2010/main" val="68765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AC9AB5C7-3372-AF4E-A2E4-428180AD77ED}" type="slidenum">
              <a:rPr lang="en-US" sz="1200"/>
              <a:pPr eaLnBrk="1" hangingPunct="1"/>
              <a:t>17</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AE2E862E-3AA7-804C-BB41-DA530A648156}" type="slidenum">
              <a:rPr lang="en-US" sz="1200"/>
              <a:pPr eaLnBrk="1" hangingPunct="1"/>
              <a:t>18</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4B97AFED-92B0-5E44-BC57-5432AA837610}" type="slidenum">
              <a:rPr lang="en-US" sz="1200"/>
              <a:pPr eaLnBrk="1" hangingPunct="1"/>
              <a:t>19</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cs typeface="ＭＳ Ｐゴシック" charset="0"/>
              </a:rPr>
              <a:t>One part claim</a:t>
            </a: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F7008CB1-E88E-3146-8987-4060477623DD}" type="slidenum">
              <a:rPr lang="en-US" sz="1200"/>
              <a:pPr eaLnBrk="1" hangingPunct="1"/>
              <a:t>21</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spcBef>
                <a:spcPct val="0"/>
              </a:spcBef>
            </a:pPr>
            <a:fld id="{635598C6-3343-BB48-8D99-BA372D6E80B5}" type="slidenum">
              <a:rPr lang="en-US" sz="1200"/>
              <a:pPr algn="r" eaLnBrk="1" hangingPunct="1">
                <a:spcBef>
                  <a:spcPct val="0"/>
                </a:spcBef>
              </a:pPr>
              <a:t>22</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spcBef>
                <a:spcPct val="0"/>
              </a:spcBef>
            </a:pPr>
            <a:fld id="{635598C6-3343-BB48-8D99-BA372D6E80B5}" type="slidenum">
              <a:rPr lang="en-US" sz="1200"/>
              <a:pPr algn="r" eaLnBrk="1" hangingPunct="1">
                <a:spcBef>
                  <a:spcPct val="0"/>
                </a:spcBef>
              </a:pPr>
              <a:t>23</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cs typeface="ＭＳ Ｐゴシック" charset="0"/>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D959615F-71BE-ED49-AE17-BD27DB630A16}" type="slidenum">
              <a:rPr lang="de-DE" sz="1200"/>
              <a:pPr eaLnBrk="1" hangingPunct="1"/>
              <a:t>3</a:t>
            </a:fld>
            <a:endParaRPr lang="de-DE"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fld id="{9834B38D-729A-C041-A4A6-8656D1BB2CDC}" type="slidenum">
              <a:rPr lang="en-US" sz="1200"/>
              <a:pPr algn="r" eaLnBrk="1" hangingPunct="1"/>
              <a:t>24</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fld id="{9834B38D-729A-C041-A4A6-8656D1BB2CDC}" type="slidenum">
              <a:rPr lang="en-US" sz="1200"/>
              <a:pPr algn="r" eaLnBrk="1" hangingPunct="1"/>
              <a:t>25</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Add something on differences between IPOs' pratice regarding claims. Essential and formal differences of claims granted.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cs typeface="ＭＳ Ｐゴシック" charset="0"/>
              </a:rPr>
              <a:t>One part claim</a:t>
            </a: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E4277269-602F-414F-97CB-462B3A21755F}" type="slidenum">
              <a:rPr lang="en-US" sz="1200"/>
              <a:pPr eaLnBrk="1" hangingPunct="1"/>
              <a:t>29</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1C5FAEA8-368E-5A4F-A56B-86AF1D789C08}" type="slidenum">
              <a:rPr lang="en-US" sz="1200"/>
              <a:pPr eaLnBrk="1" hangingPunct="1"/>
              <a:t>30</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1C5FAEA8-368E-5A4F-A56B-86AF1D789C08}" type="slidenum">
              <a:rPr lang="en-US" sz="1200"/>
              <a:pPr eaLnBrk="1" hangingPunct="1"/>
              <a:t>31</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1C5FAEA8-368E-5A4F-A56B-86AF1D789C08}" type="slidenum">
              <a:rPr lang="en-US" sz="1200"/>
              <a:pPr eaLnBrk="1" hangingPunct="1"/>
              <a:t>32</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spcBef>
                <a:spcPct val="0"/>
              </a:spcBef>
            </a:pPr>
            <a:fld id="{23B9ED08-FC87-5C45-8F0E-6F8BF1C65D97}" type="slidenum">
              <a:rPr lang="en-US" sz="1200"/>
              <a:pPr algn="r" eaLnBrk="1" hangingPunct="1">
                <a:spcBef>
                  <a:spcPct val="0"/>
                </a:spcBef>
              </a:pPr>
              <a:t>34</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cs typeface="ＭＳ Ｐゴシック" charset="0"/>
            </a:endParaRPr>
          </a:p>
        </p:txBody>
      </p:sp>
    </p:spTree>
    <p:extLst>
      <p:ext uri="{BB962C8B-B14F-4D97-AF65-F5344CB8AC3E}">
        <p14:creationId xmlns:p14="http://schemas.microsoft.com/office/powerpoint/2010/main" val="966977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cs typeface="ＭＳ Ｐゴシック" charset="0"/>
              </a:rPr>
              <a:t>One part claim</a:t>
            </a: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F47C45B7-F38B-5647-83BF-AF9F61FAB38D}" type="slidenum">
              <a:rPr lang="en-US" sz="1200"/>
              <a:pPr eaLnBrk="1" hangingPunct="1"/>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A107D542-C77E-9244-BDBF-AC2CA6EF8392}" type="slidenum">
              <a:rPr lang="en-US" sz="1200"/>
              <a:pPr eaLnBrk="1" hangingPunct="1"/>
              <a:t>6</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dirty="0" err="1"/>
              <a:t>Two</a:t>
            </a:r>
            <a:r>
              <a:rPr lang="de-DE" dirty="0"/>
              <a:t> </a:t>
            </a:r>
            <a:r>
              <a:rPr lang="de-DE" dirty="0" err="1"/>
              <a:t>aspects</a:t>
            </a:r>
            <a:r>
              <a:rPr lang="de-DE" dirty="0"/>
              <a:t> </a:t>
            </a:r>
            <a:r>
              <a:rPr lang="de-DE" dirty="0" err="1"/>
              <a:t>to</a:t>
            </a:r>
            <a:r>
              <a:rPr lang="de-DE" dirty="0"/>
              <a:t> </a:t>
            </a:r>
            <a:r>
              <a:rPr lang="de-DE" dirty="0" err="1"/>
              <a:t>clarity</a:t>
            </a:r>
            <a:r>
              <a:rPr lang="de-DE" dirty="0"/>
              <a:t>: </a:t>
            </a:r>
          </a:p>
          <a:p>
            <a:pPr eaLnBrk="1" hangingPunct="1"/>
            <a:r>
              <a:rPr lang="de-DE" dirty="0"/>
              <a:t>Add </a:t>
            </a:r>
            <a:r>
              <a:rPr lang="de-DE" dirty="0" err="1"/>
              <a:t>ref</a:t>
            </a:r>
            <a:r>
              <a:rPr lang="de-DE" baseline="0" dirty="0"/>
              <a:t> </a:t>
            </a:r>
            <a:r>
              <a:rPr lang="de-DE" baseline="0" dirty="0" err="1"/>
              <a:t>to</a:t>
            </a:r>
            <a:r>
              <a:rPr lang="de-DE" baseline="0" dirty="0"/>
              <a:t> </a:t>
            </a:r>
            <a:r>
              <a:rPr lang="de-DE" baseline="0" dirty="0" err="1"/>
              <a:t>law</a:t>
            </a:r>
            <a:endParaRPr lang="de-DE" dirty="0"/>
          </a:p>
        </p:txBody>
      </p:sp>
    </p:spTree>
    <p:extLst>
      <p:ext uri="{BB962C8B-B14F-4D97-AF65-F5344CB8AC3E}">
        <p14:creationId xmlns:p14="http://schemas.microsoft.com/office/powerpoint/2010/main" val="5724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A107D542-C77E-9244-BDBF-AC2CA6EF8392}" type="slidenum">
              <a:rPr lang="en-US" sz="1200"/>
              <a:pPr eaLnBrk="1" hangingPunct="1"/>
              <a:t>7</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dirty="0" err="1"/>
              <a:t>Two</a:t>
            </a:r>
            <a:r>
              <a:rPr lang="de-DE" dirty="0"/>
              <a:t> </a:t>
            </a:r>
            <a:r>
              <a:rPr lang="de-DE" dirty="0" err="1"/>
              <a:t>aspects</a:t>
            </a:r>
            <a:r>
              <a:rPr lang="de-DE" dirty="0"/>
              <a:t> </a:t>
            </a:r>
            <a:r>
              <a:rPr lang="de-DE" dirty="0" err="1"/>
              <a:t>to</a:t>
            </a:r>
            <a:r>
              <a:rPr lang="de-DE" dirty="0"/>
              <a:t> </a:t>
            </a:r>
            <a:r>
              <a:rPr lang="de-DE" dirty="0" err="1"/>
              <a:t>clarity</a:t>
            </a:r>
            <a:endParaRPr lang="de-DE" dirty="0"/>
          </a:p>
          <a:p>
            <a:pPr eaLnBrk="1" hangingPunct="1"/>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spcBef>
                <a:spcPct val="0"/>
              </a:spcBef>
            </a:pPr>
            <a:fld id="{8276E985-7981-AF4E-8265-57E57F053236}" type="slidenum">
              <a:rPr lang="en-US" sz="1200"/>
              <a:pPr algn="r" eaLnBrk="1" hangingPunct="1">
                <a:spcBef>
                  <a:spcPct val="0"/>
                </a:spcBef>
              </a:pPr>
              <a:t>8</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spcBef>
                <a:spcPct val="0"/>
              </a:spcBef>
            </a:pPr>
            <a:fld id="{7F04AC05-2002-5B42-88F8-316085545920}" type="slidenum">
              <a:rPr lang="en-US" sz="1200"/>
              <a:pPr algn="r" eaLnBrk="1" hangingPunct="1">
                <a:spcBef>
                  <a:spcPct val="0"/>
                </a:spcBef>
              </a:pPr>
              <a:t>9</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37D702D7-256C-E445-AA5C-330B483476AC}" type="slidenum">
              <a:rPr lang="en-US" sz="1200"/>
              <a:pPr eaLnBrk="1" hangingPunct="1"/>
              <a:t>11</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t>Multidependent claims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37D702D7-256C-E445-AA5C-330B483476AC}" type="slidenum">
              <a:rPr lang="en-US" sz="1200"/>
              <a:pPr eaLnBrk="1" hangingPunct="1"/>
              <a:t>12</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de-DE"/>
              <a:t>Multidependent claims</a:t>
            </a:r>
          </a:p>
        </p:txBody>
      </p:sp>
    </p:spTree>
    <p:extLst>
      <p:ext uri="{BB962C8B-B14F-4D97-AF65-F5344CB8AC3E}">
        <p14:creationId xmlns:p14="http://schemas.microsoft.com/office/powerpoint/2010/main" val="1186545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260803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26409AF0-9812-054B-9A1F-E51C5B028E07}" type="slidenum">
              <a:rPr lang="en-US"/>
              <a:pPr>
                <a:defRPr/>
              </a:pPr>
              <a:t>‹#›</a:t>
            </a:fld>
            <a:endParaRPr lang="en-US"/>
          </a:p>
        </p:txBody>
      </p:sp>
    </p:spTree>
    <p:extLst>
      <p:ext uri="{BB962C8B-B14F-4D97-AF65-F5344CB8AC3E}">
        <p14:creationId xmlns:p14="http://schemas.microsoft.com/office/powerpoint/2010/main" val="116627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8BDF423-7491-8146-8E2D-F900B9CC6DCA}" type="slidenum">
              <a:rPr lang="en-US"/>
              <a:pPr>
                <a:defRPr/>
              </a:pPr>
              <a:t>‹#›</a:t>
            </a:fld>
            <a:endParaRPr lang="en-US"/>
          </a:p>
        </p:txBody>
      </p:sp>
    </p:spTree>
    <p:extLst>
      <p:ext uri="{BB962C8B-B14F-4D97-AF65-F5344CB8AC3E}">
        <p14:creationId xmlns:p14="http://schemas.microsoft.com/office/powerpoint/2010/main" val="296320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38DE54F8-0A77-6C46-93D4-3E3AA9F3C519}" type="slidenum">
              <a:rPr lang="en-US"/>
              <a:pPr>
                <a:defRPr/>
              </a:pPr>
              <a:t>‹#›</a:t>
            </a:fld>
            <a:endParaRPr lang="en-US"/>
          </a:p>
        </p:txBody>
      </p:sp>
    </p:spTree>
    <p:extLst>
      <p:ext uri="{BB962C8B-B14F-4D97-AF65-F5344CB8AC3E}">
        <p14:creationId xmlns:p14="http://schemas.microsoft.com/office/powerpoint/2010/main" val="282161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2BBBAED-2D8E-D245-B21F-8957E602DEDC}" type="slidenum">
              <a:rPr lang="en-US"/>
              <a:pPr>
                <a:defRPr/>
              </a:pPr>
              <a:t>‹#›</a:t>
            </a:fld>
            <a:endParaRPr lang="en-US"/>
          </a:p>
        </p:txBody>
      </p:sp>
    </p:spTree>
    <p:extLst>
      <p:ext uri="{BB962C8B-B14F-4D97-AF65-F5344CB8AC3E}">
        <p14:creationId xmlns:p14="http://schemas.microsoft.com/office/powerpoint/2010/main" val="235835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3FBFC62B-F0A2-B64C-A659-B6D8FCB797F5}" type="slidenum">
              <a:rPr lang="en-US"/>
              <a:pPr>
                <a:defRPr/>
              </a:pPr>
              <a:t>‹#›</a:t>
            </a:fld>
            <a:endParaRPr lang="en-US"/>
          </a:p>
        </p:txBody>
      </p:sp>
    </p:spTree>
    <p:extLst>
      <p:ext uri="{BB962C8B-B14F-4D97-AF65-F5344CB8AC3E}">
        <p14:creationId xmlns:p14="http://schemas.microsoft.com/office/powerpoint/2010/main" val="230296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632C33AF-B300-6647-8FD3-0A6FABC02F20}" type="slidenum">
              <a:rPr lang="en-US"/>
              <a:pPr>
                <a:defRPr/>
              </a:pPr>
              <a:t>‹#›</a:t>
            </a:fld>
            <a:endParaRPr lang="en-US"/>
          </a:p>
        </p:txBody>
      </p:sp>
    </p:spTree>
    <p:extLst>
      <p:ext uri="{BB962C8B-B14F-4D97-AF65-F5344CB8AC3E}">
        <p14:creationId xmlns:p14="http://schemas.microsoft.com/office/powerpoint/2010/main" val="330516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C37354C2-8E9D-FE4C-862F-838F9FFA4AF9}" type="slidenum">
              <a:rPr lang="en-US"/>
              <a:pPr>
                <a:defRPr/>
              </a:pPr>
              <a:t>‹#›</a:t>
            </a:fld>
            <a:endParaRPr lang="en-US"/>
          </a:p>
        </p:txBody>
      </p:sp>
    </p:spTree>
    <p:extLst>
      <p:ext uri="{BB962C8B-B14F-4D97-AF65-F5344CB8AC3E}">
        <p14:creationId xmlns:p14="http://schemas.microsoft.com/office/powerpoint/2010/main" val="3697193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3FCE700-7EF4-8248-8ECA-A314407489FC}" type="slidenum">
              <a:rPr lang="en-US"/>
              <a:pPr>
                <a:defRPr/>
              </a:pPr>
              <a:t>‹#›</a:t>
            </a:fld>
            <a:endParaRPr lang="en-US"/>
          </a:p>
        </p:txBody>
      </p:sp>
    </p:spTree>
    <p:extLst>
      <p:ext uri="{BB962C8B-B14F-4D97-AF65-F5344CB8AC3E}">
        <p14:creationId xmlns:p14="http://schemas.microsoft.com/office/powerpoint/2010/main" val="260166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70FF55A-3414-7546-AE87-E3EA58278C54}" type="slidenum">
              <a:rPr lang="en-US"/>
              <a:pPr>
                <a:defRPr/>
              </a:pPr>
              <a:t>‹#›</a:t>
            </a:fld>
            <a:endParaRPr lang="en-US"/>
          </a:p>
        </p:txBody>
      </p:sp>
    </p:spTree>
    <p:extLst>
      <p:ext uri="{BB962C8B-B14F-4D97-AF65-F5344CB8AC3E}">
        <p14:creationId xmlns:p14="http://schemas.microsoft.com/office/powerpoint/2010/main" val="78045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54E330C-2A6A-E844-B336-74A0C4CE98BC}" type="slidenum">
              <a:rPr lang="en-US"/>
              <a:pPr>
                <a:defRPr/>
              </a:pPr>
              <a:t>‹#›</a:t>
            </a:fld>
            <a:endParaRPr lang="en-US"/>
          </a:p>
        </p:txBody>
      </p:sp>
    </p:spTree>
    <p:extLst>
      <p:ext uri="{BB962C8B-B14F-4D97-AF65-F5344CB8AC3E}">
        <p14:creationId xmlns:p14="http://schemas.microsoft.com/office/powerpoint/2010/main" val="200624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66875"/>
            <a:ext cx="8229600" cy="43529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cs typeface="Arial" charset="0"/>
              </a:defRPr>
            </a:lvl1pPr>
          </a:lstStyle>
          <a:p>
            <a:pPr>
              <a:defRPr/>
            </a:pPr>
            <a:fld id="{AB3386BE-86E9-3345-A934-A80C21092E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71"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xStyles>
    <p:titleStyle>
      <a:lvl1pPr algn="l" rtl="0" eaLnBrk="0" fontAlgn="base" hangingPunct="0">
        <a:spcBef>
          <a:spcPct val="0"/>
        </a:spcBef>
        <a:spcAft>
          <a:spcPct val="0"/>
        </a:spcAft>
        <a:defRPr sz="3600">
          <a:solidFill>
            <a:srgbClr val="00408C"/>
          </a:solidFill>
          <a:latin typeface="+mj-lt"/>
          <a:ea typeface="ＭＳ Ｐゴシック" charset="0"/>
          <a:cs typeface="+mj-cs"/>
        </a:defRPr>
      </a:lvl1pPr>
      <a:lvl2pPr algn="l" rtl="0" eaLnBrk="0" fontAlgn="base" hangingPunct="0">
        <a:spcBef>
          <a:spcPct val="0"/>
        </a:spcBef>
        <a:spcAft>
          <a:spcPct val="0"/>
        </a:spcAft>
        <a:defRPr sz="3600">
          <a:solidFill>
            <a:srgbClr val="00408C"/>
          </a:solidFill>
          <a:latin typeface="Arial" charset="0"/>
          <a:ea typeface="ＭＳ Ｐゴシック" charset="0"/>
          <a:cs typeface="Arial" charset="0"/>
        </a:defRPr>
      </a:lvl2pPr>
      <a:lvl3pPr algn="l" rtl="0" eaLnBrk="0" fontAlgn="base" hangingPunct="0">
        <a:spcBef>
          <a:spcPct val="0"/>
        </a:spcBef>
        <a:spcAft>
          <a:spcPct val="0"/>
        </a:spcAft>
        <a:defRPr sz="3600">
          <a:solidFill>
            <a:srgbClr val="00408C"/>
          </a:solidFill>
          <a:latin typeface="Arial" charset="0"/>
          <a:ea typeface="ＭＳ Ｐゴシック" charset="0"/>
          <a:cs typeface="Arial" charset="0"/>
        </a:defRPr>
      </a:lvl3pPr>
      <a:lvl4pPr algn="l" rtl="0" eaLnBrk="0" fontAlgn="base" hangingPunct="0">
        <a:spcBef>
          <a:spcPct val="0"/>
        </a:spcBef>
        <a:spcAft>
          <a:spcPct val="0"/>
        </a:spcAft>
        <a:defRPr sz="3600">
          <a:solidFill>
            <a:srgbClr val="00408C"/>
          </a:solidFill>
          <a:latin typeface="Arial" charset="0"/>
          <a:ea typeface="ＭＳ Ｐゴシック" charset="0"/>
          <a:cs typeface="Arial" charset="0"/>
        </a:defRPr>
      </a:lvl4pPr>
      <a:lvl5pPr algn="l" rtl="0" eaLnBrk="0" fontAlgn="base" hangingPunct="0">
        <a:spcBef>
          <a:spcPct val="0"/>
        </a:spcBef>
        <a:spcAft>
          <a:spcPct val="0"/>
        </a:spcAft>
        <a:defRPr sz="3600">
          <a:solidFill>
            <a:srgbClr val="00408C"/>
          </a:solidFill>
          <a:latin typeface="Arial" charset="0"/>
          <a:ea typeface="ＭＳ Ｐゴシック" charset="0"/>
          <a:cs typeface="Arial" charset="0"/>
        </a:defRPr>
      </a:lvl5pPr>
      <a:lvl6pPr marL="457200" algn="l" rtl="0" fontAlgn="base">
        <a:spcBef>
          <a:spcPct val="0"/>
        </a:spcBef>
        <a:spcAft>
          <a:spcPct val="0"/>
        </a:spcAft>
        <a:defRPr sz="3600">
          <a:solidFill>
            <a:srgbClr val="00408C"/>
          </a:solidFill>
          <a:latin typeface="Arial" charset="0"/>
          <a:ea typeface="Arial" charset="0"/>
          <a:cs typeface="Arial" charset="0"/>
        </a:defRPr>
      </a:lvl6pPr>
      <a:lvl7pPr marL="914400" algn="l" rtl="0" fontAlgn="base">
        <a:spcBef>
          <a:spcPct val="0"/>
        </a:spcBef>
        <a:spcAft>
          <a:spcPct val="0"/>
        </a:spcAft>
        <a:defRPr sz="3600">
          <a:solidFill>
            <a:srgbClr val="00408C"/>
          </a:solidFill>
          <a:latin typeface="Arial" charset="0"/>
          <a:ea typeface="Arial" charset="0"/>
          <a:cs typeface="Arial" charset="0"/>
        </a:defRPr>
      </a:lvl7pPr>
      <a:lvl8pPr marL="1371600" algn="l" rtl="0" fontAlgn="base">
        <a:spcBef>
          <a:spcPct val="0"/>
        </a:spcBef>
        <a:spcAft>
          <a:spcPct val="0"/>
        </a:spcAft>
        <a:defRPr sz="3600">
          <a:solidFill>
            <a:srgbClr val="00408C"/>
          </a:solidFill>
          <a:latin typeface="Arial" charset="0"/>
          <a:ea typeface="Arial" charset="0"/>
          <a:cs typeface="Arial" charset="0"/>
        </a:defRPr>
      </a:lvl8pPr>
      <a:lvl9pPr marL="1828800" algn="l" rtl="0" fontAlgn="base">
        <a:spcBef>
          <a:spcPct val="0"/>
        </a:spcBef>
        <a:spcAft>
          <a:spcPct val="0"/>
        </a:spcAft>
        <a:defRPr sz="3600">
          <a:solidFill>
            <a:srgbClr val="00408C"/>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Blip>
          <a:blip r:embed="rId14"/>
        </a:buBlip>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Blip>
          <a:blip r:embed="rId14"/>
        </a:buBlip>
        <a:defRPr sz="24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4"/>
        </a:buBlip>
        <a:defRPr sz="24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4"/>
        </a:buBlip>
        <a:defRPr sz="24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4"/>
        </a:buBlip>
        <a:defRPr sz="2400">
          <a:solidFill>
            <a:schemeClr val="tx1"/>
          </a:solidFill>
          <a:latin typeface="+mn-lt"/>
          <a:ea typeface="+mn-ea"/>
          <a:cs typeface="+mn-cs"/>
        </a:defRPr>
      </a:lvl5pPr>
      <a:lvl6pPr marL="2514600" indent="-228600" algn="l" rtl="0" fontAlgn="base">
        <a:spcBef>
          <a:spcPct val="20000"/>
        </a:spcBef>
        <a:spcAft>
          <a:spcPct val="0"/>
        </a:spcAft>
        <a:buBlip>
          <a:blip r:embed="rId14"/>
        </a:buBlip>
        <a:defRPr sz="2400">
          <a:solidFill>
            <a:schemeClr val="tx1"/>
          </a:solidFill>
          <a:latin typeface="+mn-lt"/>
          <a:ea typeface="+mn-ea"/>
          <a:cs typeface="+mn-cs"/>
        </a:defRPr>
      </a:lvl6pPr>
      <a:lvl7pPr marL="2971800" indent="-228600" algn="l" rtl="0" fontAlgn="base">
        <a:spcBef>
          <a:spcPct val="20000"/>
        </a:spcBef>
        <a:spcAft>
          <a:spcPct val="0"/>
        </a:spcAft>
        <a:buBlip>
          <a:blip r:embed="rId14"/>
        </a:buBlip>
        <a:defRPr sz="2400">
          <a:solidFill>
            <a:schemeClr val="tx1"/>
          </a:solidFill>
          <a:latin typeface="+mn-lt"/>
          <a:ea typeface="+mn-ea"/>
          <a:cs typeface="+mn-cs"/>
        </a:defRPr>
      </a:lvl7pPr>
      <a:lvl8pPr marL="3429000" indent="-228600" algn="l" rtl="0" fontAlgn="base">
        <a:spcBef>
          <a:spcPct val="20000"/>
        </a:spcBef>
        <a:spcAft>
          <a:spcPct val="0"/>
        </a:spcAft>
        <a:buBlip>
          <a:blip r:embed="rId14"/>
        </a:buBlip>
        <a:defRPr sz="2400">
          <a:solidFill>
            <a:schemeClr val="tx1"/>
          </a:solidFill>
          <a:latin typeface="+mn-lt"/>
          <a:ea typeface="+mn-ea"/>
          <a:cs typeface="+mn-cs"/>
        </a:defRPr>
      </a:lvl8pPr>
      <a:lvl9pPr marL="3886200" indent="-228600" algn="l" rtl="0" fontAlgn="base">
        <a:spcBef>
          <a:spcPct val="20000"/>
        </a:spcBef>
        <a:spcAft>
          <a:spcPct val="0"/>
        </a:spcAft>
        <a:buBlip>
          <a:blip r:embed="rId14"/>
        </a:buBlip>
        <a:defRPr sz="24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ipo.int/patentscope/search/en/detail.jsf?docId=WO2005055733&amp;recNum=1&amp;docAn=IB2003005958&amp;queryString=ALLNUM:(PCT/IB2003/005958)&amp;maxRec=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orldwide.espacenet.com/publicationDetails/originalDocument?FT=D&amp;date=20101027&amp;DB=EPODOC&amp;locale=en_EP&amp;CC=EP&amp;NR=2006651B1&amp;KC=B1&amp;ND=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orldwide.espacenet.com/publicationDetails/originalDocument?FT=D&amp;date=20101027&amp;DB=EPODOC&amp;locale=en_EP&amp;CC=EP&amp;NR=2006651B1&amp;KC=B1&amp;ND=6"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wipo.int/patentscope/search/en/detail.jsf?docId=WO2005055733&amp;recNum=1&amp;docAn=IB2003005958&amp;queryString=ALLNUM:(PCT/IB2003/005958)&amp;maxRec=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orldwide.espacenet.com/publicationDetails/originalDocument?FT=D&amp;date=20081224&amp;DB=EPODOC&amp;locale=en_EP&amp;CC=EP&amp;NR=2006651A2&amp;KC=A2&amp;ND=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orldwide.espacenet.com/publicationDetails/originalDocument?FT=D&amp;date=20081224&amp;DB=EPODOC&amp;locale=en_EP&amp;CC=EP&amp;NR=2006651A2&amp;KC=A2&amp;ND=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orldwide.espacenet.com/publicationDetails/originalDocument?FT=D&amp;date=20101027&amp;DB=EPODOC&amp;locale=en_EP&amp;CC=EP&amp;NR=2006651B1&amp;KC=B1&amp;ND=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orldwide.espacenet.com/publicationDetails/originalDocument?FT=D&amp;date=20110915&amp;DB=worldwide.espacenet.com&amp;locale=en_EP&amp;CC=WO&amp;NR=2011112662A1&amp;KC=A1&amp;ND=7http://worldwide.espacenet.com/publicationDetails/originalDocument?FT=D&amp;date=20110915&amp;DB=worldwide.espacenet.com&amp;locale=en_EP&amp;CC=WO&amp;NR=2011112662A1&amp;KC=A1&amp;ND=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orldwide.espacenet.com/publicationDetails/originalDocument?FT=D&amp;date=20140701&amp;DB=worldwide.espacenet.com&amp;locale=en_EP&amp;CC=US&amp;NR=8765734B2&amp;KC=B2&amp;ND=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wipo.int/patentscope/search/en/detail.jsf?docId=WO2005055733&amp;recNum=1&amp;docAn=IB2003005958&amp;queryString=ALLNUM:(PCT/IB2003/005958)&amp;maxRec=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
          <p:cNvSpPr>
            <a:spLocks noChangeArrowheads="1"/>
          </p:cNvSpPr>
          <p:nvPr/>
        </p:nvSpPr>
        <p:spPr bwMode="auto">
          <a:xfrm>
            <a:off x="914400" y="3284538"/>
            <a:ext cx="381000" cy="381000"/>
          </a:xfrm>
          <a:prstGeom prst="rect">
            <a:avLst/>
          </a:prstGeom>
          <a:solidFill>
            <a:srgbClr val="3399FF"/>
          </a:solidFill>
          <a:ln>
            <a:noFill/>
          </a:ln>
          <a:extLst>
            <a:ext uri="{91240B29-F687-4f45-9708-019B960494DF}">
              <a14:hiddenLine xmlns:a14="http://schemas.microsoft.com/office/drawing/2010/main" xmlns="" w="0">
                <a:solidFill>
                  <a:srgbClr val="000000"/>
                </a:solidFill>
                <a:miter lim="800000"/>
                <a:headEnd/>
                <a:tailEnd/>
              </a14:hiddenLine>
            </a:ext>
          </a:extLst>
        </p:spPr>
        <p:txBody>
          <a:bodyPr wrap="none" anchor="ctr"/>
          <a:lstStyle/>
          <a:p>
            <a:endParaRPr lang="de-DE"/>
          </a:p>
        </p:txBody>
      </p:sp>
      <p:sp>
        <p:nvSpPr>
          <p:cNvPr id="14338" name="Rectangle 4"/>
          <p:cNvSpPr txBox="1">
            <a:spLocks noChangeArrowheads="1"/>
          </p:cNvSpPr>
          <p:nvPr/>
        </p:nvSpPr>
        <p:spPr bwMode="auto">
          <a:xfrm>
            <a:off x="1219200" y="3657600"/>
            <a:ext cx="7924800"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3000" dirty="0">
                <a:solidFill>
                  <a:srgbClr val="00408C"/>
                </a:solidFill>
                <a:ea typeface="ヒラギノ角ゴ Pro W3" charset="-128"/>
                <a:cs typeface="ヒラギノ角ゴ Pro W3" charset="-128"/>
              </a:rPr>
              <a:t>Topic 2C: </a:t>
            </a:r>
            <a:r>
              <a:rPr lang="en-US" sz="3000" b="1" dirty="0">
                <a:solidFill>
                  <a:srgbClr val="00408C"/>
                </a:solidFill>
                <a:ea typeface="ヒラギノ角ゴ Pro W3" charset="0"/>
                <a:cs typeface="ヒラギノ角ゴ Pro W3" charset="0"/>
              </a:rPr>
              <a:t>Claims - Scope of Protection and Search</a:t>
            </a:r>
            <a:endParaRPr lang="en-US" sz="2600" dirty="0">
              <a:solidFill>
                <a:srgbClr val="00408C"/>
              </a:solidFill>
              <a:ea typeface="ヒラギノ角ゴ Pro W3" charset="0"/>
              <a:cs typeface="ヒラギノ角ゴ Pro W3" charset="0"/>
            </a:endParaRPr>
          </a:p>
        </p:txBody>
      </p:sp>
      <p:sp>
        <p:nvSpPr>
          <p:cNvPr id="14339" name="Rectangle 7"/>
          <p:cNvSpPr>
            <a:spLocks noChangeArrowheads="1"/>
          </p:cNvSpPr>
          <p:nvPr/>
        </p:nvSpPr>
        <p:spPr bwMode="auto">
          <a:xfrm>
            <a:off x="900113" y="4876800"/>
            <a:ext cx="74168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1800">
                <a:solidFill>
                  <a:srgbClr val="00408C"/>
                </a:solidFill>
                <a:ea typeface="ヒラギノ角ゴ Pro W3" charset="0"/>
                <a:cs typeface="ヒラギノ角ゴ Pro W3" charset="0"/>
              </a:rPr>
              <a:t>Lutz Mailänder</a:t>
            </a:r>
          </a:p>
          <a:p>
            <a:pPr>
              <a:spcBef>
                <a:spcPct val="20000"/>
              </a:spcBef>
            </a:pPr>
            <a:r>
              <a:rPr lang="en-US" sz="1800">
                <a:solidFill>
                  <a:srgbClr val="00408C"/>
                </a:solidFill>
                <a:ea typeface="ヒラギノ角ゴ Pro W3" charset="0"/>
                <a:cs typeface="ヒラギノ角ゴ Pro W3" charset="0"/>
              </a:rPr>
              <a:t>Head, International Cooperation on Examination and Training Section</a:t>
            </a:r>
          </a:p>
        </p:txBody>
      </p:sp>
      <p:sp>
        <p:nvSpPr>
          <p:cNvPr id="14340" name="Text Box 5"/>
          <p:cNvSpPr txBox="1">
            <a:spLocks noChangeArrowheads="1"/>
          </p:cNvSpPr>
          <p:nvPr/>
        </p:nvSpPr>
        <p:spPr bwMode="auto">
          <a:xfrm>
            <a:off x="6311900" y="5726113"/>
            <a:ext cx="2147888"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nSpc>
                <a:spcPct val="40000"/>
              </a:lnSpc>
            </a:pPr>
            <a:endParaRPr lang="en-US" sz="1300" dirty="0">
              <a:solidFill>
                <a:srgbClr val="3399FF"/>
              </a:solidFill>
              <a:latin typeface="Arial Black" charset="0"/>
              <a:ea typeface="ヒラギノ角ゴ Pro W3" charset="0"/>
              <a:cs typeface="ヒラギノ角ゴ Pro W3" charset="0"/>
            </a:endParaRPr>
          </a:p>
          <a:p>
            <a:pPr>
              <a:lnSpc>
                <a:spcPct val="40000"/>
              </a:lnSpc>
            </a:pPr>
            <a:r>
              <a:rPr lang="en-US" sz="1300" dirty="0">
                <a:solidFill>
                  <a:srgbClr val="3399FF"/>
                </a:solidFill>
                <a:latin typeface="Arial Black" charset="0"/>
                <a:ea typeface="ヒラギノ角ゴ Pro W3" charset="0"/>
                <a:cs typeface="ヒラギノ角ゴ Pro W3" charset="0"/>
              </a:rPr>
              <a:t>Teheran</a:t>
            </a:r>
          </a:p>
          <a:p>
            <a:pPr>
              <a:lnSpc>
                <a:spcPct val="40000"/>
              </a:lnSpc>
            </a:pPr>
            <a:r>
              <a:rPr lang="en-US" sz="1300" dirty="0">
                <a:solidFill>
                  <a:srgbClr val="3399FF"/>
                </a:solidFill>
                <a:latin typeface="Arial Black" charset="0"/>
                <a:ea typeface="ヒラギノ角ゴ Pro W3" charset="0"/>
                <a:cs typeface="ヒラギノ角ゴ Pro W3" charset="0"/>
              </a:rPr>
              <a:t>December 17,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8686800" cy="1143000"/>
          </a:xfrm>
        </p:spPr>
        <p:txBody>
          <a:bodyPr/>
          <a:lstStyle/>
          <a:p>
            <a:r>
              <a:rPr lang="en-US">
                <a:latin typeface="Arial" charset="0"/>
              </a:rPr>
              <a:t>Sample: Main claim &amp; dependent claims</a:t>
            </a:r>
          </a:p>
        </p:txBody>
      </p:sp>
      <p:sp>
        <p:nvSpPr>
          <p:cNvPr id="30722" name="Rectangle 3"/>
          <p:cNvSpPr>
            <a:spLocks noGrp="1" noChangeArrowheads="1"/>
          </p:cNvSpPr>
          <p:nvPr>
            <p:ph type="body" idx="1"/>
          </p:nvPr>
        </p:nvSpPr>
        <p:spPr/>
        <p:txBody>
          <a:bodyPr/>
          <a:lstStyle/>
          <a:p>
            <a:pPr marL="457200" indent="-457200">
              <a:buFontTx/>
              <a:buAutoNum type="arabicPeriod"/>
            </a:pPr>
            <a:r>
              <a:rPr lang="en-US" sz="2000" dirty="0">
                <a:latin typeface="Arial" charset="0"/>
              </a:rPr>
              <a:t>A method of producing a soya bean product, the method including the step of </a:t>
            </a:r>
            <a:r>
              <a:rPr lang="en-US" sz="2000" b="1" dirty="0">
                <a:latin typeface="Arial" charset="0"/>
              </a:rPr>
              <a:t>exposing soya beans to an acidic aqueous solution</a:t>
            </a:r>
            <a:r>
              <a:rPr lang="en-US" sz="2000" dirty="0">
                <a:latin typeface="Arial" charset="0"/>
              </a:rPr>
              <a:t>.</a:t>
            </a:r>
          </a:p>
          <a:p>
            <a:pPr marL="2171700" lvl="4" indent="-457200">
              <a:buFontTx/>
              <a:buNone/>
            </a:pPr>
            <a:r>
              <a:rPr lang="en-US" sz="2000" dirty="0">
                <a:latin typeface="Arial" charset="0"/>
                <a:ea typeface="Arial" charset="0"/>
                <a:cs typeface="Arial" charset="0"/>
              </a:rPr>
              <a:t>					</a:t>
            </a:r>
            <a:r>
              <a:rPr lang="en-US" sz="2000" i="1" dirty="0">
                <a:solidFill>
                  <a:srgbClr val="FF0000"/>
                </a:solidFill>
                <a:latin typeface="Arial" charset="0"/>
                <a:ea typeface="Arial" charset="0"/>
                <a:cs typeface="Arial" charset="0"/>
              </a:rPr>
              <a:t> </a:t>
            </a:r>
          </a:p>
          <a:p>
            <a:pPr marL="457200" indent="-457200">
              <a:buFontTx/>
              <a:buAutoNum type="arabicPeriod" startAt="2"/>
            </a:pPr>
            <a:r>
              <a:rPr lang="en-US" sz="2000" dirty="0">
                <a:latin typeface="Arial" charset="0"/>
              </a:rPr>
              <a:t>A method </a:t>
            </a:r>
            <a:r>
              <a:rPr lang="en-US" sz="2000" dirty="0">
                <a:solidFill>
                  <a:srgbClr val="0000FF"/>
                </a:solidFill>
                <a:latin typeface="Arial" charset="0"/>
              </a:rPr>
              <a:t>as claimed in Claim 1</a:t>
            </a:r>
            <a:r>
              <a:rPr lang="en-US" sz="2000" dirty="0">
                <a:latin typeface="Arial" charset="0"/>
              </a:rPr>
              <a:t>, in which the acidic aqueous solution has a pH of between about 2,0 and 5,5.</a:t>
            </a:r>
          </a:p>
          <a:p>
            <a:pPr marL="457200" indent="-457200">
              <a:buFontTx/>
              <a:buAutoNum type="arabicPeriod" startAt="2"/>
            </a:pPr>
            <a:r>
              <a:rPr lang="en-US" sz="2000" dirty="0">
                <a:latin typeface="Arial" charset="0"/>
              </a:rPr>
              <a:t>A method </a:t>
            </a:r>
            <a:r>
              <a:rPr lang="en-US" sz="2000" dirty="0">
                <a:solidFill>
                  <a:srgbClr val="0000FF"/>
                </a:solidFill>
                <a:latin typeface="Arial" charset="0"/>
              </a:rPr>
              <a:t>as claimed in Claim 1 or Claim 2</a:t>
            </a:r>
            <a:r>
              <a:rPr lang="en-US" sz="2000" dirty="0">
                <a:latin typeface="Arial" charset="0"/>
              </a:rPr>
              <a:t>, in which the soya beans are whole beans.</a:t>
            </a:r>
          </a:p>
          <a:p>
            <a:pPr marL="457200" indent="-457200">
              <a:buFontTx/>
              <a:buAutoNum type="arabicPeriod" startAt="2"/>
            </a:pPr>
            <a:r>
              <a:rPr lang="en-US" sz="2000" dirty="0">
                <a:latin typeface="Arial" charset="0"/>
              </a:rPr>
              <a:t>A method </a:t>
            </a:r>
            <a:r>
              <a:rPr lang="en-US" sz="2000" dirty="0">
                <a:solidFill>
                  <a:srgbClr val="0000FF"/>
                </a:solidFill>
                <a:latin typeface="Arial" charset="0"/>
              </a:rPr>
              <a:t>as claimed in any one of the preceding claims</a:t>
            </a:r>
            <a:r>
              <a:rPr lang="en-US" sz="2000" dirty="0">
                <a:latin typeface="Arial" charset="0"/>
              </a:rPr>
              <a:t>, which includes the prior step of dissolving an organic acid in water to produce the aqueous acidic solution.</a:t>
            </a:r>
          </a:p>
          <a:p>
            <a:pPr marL="457200" indent="-457200">
              <a:buFontTx/>
              <a:buNone/>
            </a:pPr>
            <a:endParaRPr lang="en-US" sz="2000" dirty="0">
              <a:latin typeface="Arial" charset="0"/>
            </a:endParaRPr>
          </a:p>
          <a:p>
            <a:pPr marL="457200" indent="-457200">
              <a:buFontTx/>
              <a:buNone/>
            </a:pPr>
            <a:r>
              <a:rPr lang="en-US" sz="2000" dirty="0">
                <a:solidFill>
                  <a:srgbClr val="0000FF"/>
                </a:solidFill>
                <a:latin typeface="Arial" charset="0"/>
              </a:rPr>
              <a:t>Claims 2-4 are dependent claims since they refer to claim 1.</a:t>
            </a:r>
          </a:p>
          <a:p>
            <a:pPr marL="457200" indent="-457200">
              <a:buFontTx/>
              <a:buNone/>
            </a:pPr>
            <a:endParaRPr lang="en-US" sz="2000" dirty="0">
              <a:latin typeface="Arial" charset="0"/>
            </a:endParaRPr>
          </a:p>
        </p:txBody>
      </p:sp>
      <p:sp>
        <p:nvSpPr>
          <p:cNvPr id="30723" name="Text Box 4"/>
          <p:cNvSpPr txBox="1">
            <a:spLocks noChangeArrowheads="1"/>
          </p:cNvSpPr>
          <p:nvPr/>
        </p:nvSpPr>
        <p:spPr bwMode="auto">
          <a:xfrm>
            <a:off x="0" y="6491287"/>
            <a:ext cx="19431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715963" indent="-7159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dirty="0">
                <a:hlinkClick r:id="rId2"/>
              </a:rPr>
              <a:t>WO2005055733</a:t>
            </a:r>
            <a:endParaRPr lang="en-US" sz="1800" dirty="0"/>
          </a:p>
        </p:txBody>
      </p:sp>
    </p:spTree>
    <p:extLst>
      <p:ext uri="{BB962C8B-B14F-4D97-AF65-F5344CB8AC3E}">
        <p14:creationId xmlns:p14="http://schemas.microsoft.com/office/powerpoint/2010/main" val="63616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371600"/>
            <a:ext cx="8229600" cy="4505325"/>
          </a:xfrm>
        </p:spPr>
        <p:txBody>
          <a:bodyPr/>
          <a:lstStyle/>
          <a:p>
            <a:pPr eaLnBrk="1" hangingPunct="1">
              <a:lnSpc>
                <a:spcPct val="90000"/>
              </a:lnSpc>
            </a:pPr>
            <a:r>
              <a:rPr lang="en-US" sz="2000" dirty="0">
                <a:latin typeface="Arial" charset="0"/>
              </a:rPr>
              <a:t>A </a:t>
            </a:r>
            <a:r>
              <a:rPr lang="en-US" sz="2000" b="1" dirty="0">
                <a:solidFill>
                  <a:srgbClr val="0000FF"/>
                </a:solidFill>
                <a:latin typeface="Arial" charset="0"/>
              </a:rPr>
              <a:t>dependent claim </a:t>
            </a:r>
            <a:r>
              <a:rPr lang="en-US" sz="2000" dirty="0">
                <a:latin typeface="Arial" charset="0"/>
              </a:rPr>
              <a:t>refers to at least one other claim, e.g.</a:t>
            </a:r>
          </a:p>
          <a:p>
            <a:pPr lvl="1" eaLnBrk="1" hangingPunct="1">
              <a:lnSpc>
                <a:spcPct val="90000"/>
              </a:lnSpc>
            </a:pPr>
            <a:endParaRPr lang="en-US" sz="2000" dirty="0">
              <a:latin typeface="Arial" charset="0"/>
              <a:ea typeface="Arial" charset="0"/>
              <a:cs typeface="Arial" charset="0"/>
            </a:endParaRPr>
          </a:p>
          <a:p>
            <a:pPr lvl="1" eaLnBrk="1" hangingPunct="1">
              <a:lnSpc>
                <a:spcPct val="90000"/>
              </a:lnSpc>
              <a:spcBef>
                <a:spcPts val="1075"/>
              </a:spcBef>
              <a:buFontTx/>
              <a:buNone/>
            </a:pPr>
            <a:r>
              <a:rPr lang="en-US" sz="2000" dirty="0">
                <a:latin typeface="Arial" charset="0"/>
                <a:ea typeface="Arial" charset="0"/>
                <a:cs typeface="Arial" charset="0"/>
              </a:rPr>
              <a:t>2. Apparatus according claim 1 where</a:t>
            </a:r>
            <a:r>
              <a:rPr lang="en-US" sz="2000" i="1" dirty="0">
                <a:latin typeface="Arial" charset="0"/>
                <a:ea typeface="Arial" charset="0"/>
                <a:cs typeface="Arial" charset="0"/>
              </a:rPr>
              <a:t> </a:t>
            </a:r>
            <a:r>
              <a:rPr lang="en-US" sz="2000" dirty="0">
                <a:latin typeface="Arial" charset="0"/>
                <a:ea typeface="Arial" charset="0"/>
                <a:cs typeface="Arial" charset="0"/>
              </a:rPr>
              <a:t>….</a:t>
            </a:r>
          </a:p>
          <a:p>
            <a:pPr lvl="1" eaLnBrk="1" hangingPunct="1">
              <a:lnSpc>
                <a:spcPct val="90000"/>
              </a:lnSpc>
              <a:spcBef>
                <a:spcPts val="1075"/>
              </a:spcBef>
              <a:buFontTx/>
              <a:buNone/>
            </a:pPr>
            <a:r>
              <a:rPr lang="en-US" sz="2000" dirty="0">
                <a:latin typeface="Arial" charset="0"/>
                <a:ea typeface="Arial" charset="0"/>
                <a:cs typeface="Arial" charset="0"/>
              </a:rPr>
              <a:t>3. Apparatus according claim 1 </a:t>
            </a:r>
            <a:r>
              <a:rPr lang="en-US" sz="2000" dirty="0">
                <a:solidFill>
                  <a:srgbClr val="0000FF"/>
                </a:solidFill>
                <a:latin typeface="Arial" charset="0"/>
                <a:ea typeface="Arial" charset="0"/>
                <a:cs typeface="Arial" charset="0"/>
              </a:rPr>
              <a:t>or </a:t>
            </a:r>
            <a:r>
              <a:rPr lang="en-US" sz="2000" dirty="0">
                <a:latin typeface="Arial" charset="0"/>
                <a:ea typeface="Arial" charset="0"/>
                <a:cs typeface="Arial" charset="0"/>
              </a:rPr>
              <a:t>2 where …….</a:t>
            </a:r>
          </a:p>
          <a:p>
            <a:pPr lvl="1" eaLnBrk="1" hangingPunct="1">
              <a:lnSpc>
                <a:spcPct val="90000"/>
              </a:lnSpc>
              <a:spcBef>
                <a:spcPts val="1075"/>
              </a:spcBef>
              <a:buFontTx/>
              <a:buNone/>
            </a:pPr>
            <a:r>
              <a:rPr lang="en-US" sz="2000" dirty="0">
                <a:latin typeface="Arial" charset="0"/>
                <a:ea typeface="Arial" charset="0"/>
                <a:cs typeface="Arial" charset="0"/>
              </a:rPr>
              <a:t>6. Apparatus according claim 1 </a:t>
            </a:r>
            <a:r>
              <a:rPr lang="en-US" sz="2000" dirty="0">
                <a:solidFill>
                  <a:srgbClr val="0000FF"/>
                </a:solidFill>
                <a:latin typeface="Arial" charset="0"/>
                <a:ea typeface="Arial" charset="0"/>
                <a:cs typeface="Arial" charset="0"/>
              </a:rPr>
              <a:t>and </a:t>
            </a:r>
            <a:r>
              <a:rPr lang="en-US" sz="2000" dirty="0">
                <a:latin typeface="Arial" charset="0"/>
                <a:ea typeface="Arial" charset="0"/>
                <a:cs typeface="Arial" charset="0"/>
              </a:rPr>
              <a:t>2 where …….</a:t>
            </a:r>
          </a:p>
          <a:p>
            <a:pPr lvl="1" eaLnBrk="1" hangingPunct="1">
              <a:lnSpc>
                <a:spcPct val="90000"/>
              </a:lnSpc>
              <a:spcBef>
                <a:spcPts val="1075"/>
              </a:spcBef>
              <a:buFontTx/>
              <a:buNone/>
            </a:pPr>
            <a:r>
              <a:rPr lang="en-US" sz="2000" dirty="0">
                <a:latin typeface="Arial" charset="0"/>
                <a:ea typeface="Arial" charset="0"/>
                <a:cs typeface="Arial" charset="0"/>
              </a:rPr>
              <a:t>7. Apparatus according any of the preceding claims where ….</a:t>
            </a:r>
          </a:p>
          <a:p>
            <a:pPr lvl="1" eaLnBrk="1" hangingPunct="1">
              <a:lnSpc>
                <a:spcPct val="90000"/>
              </a:lnSpc>
              <a:buFontTx/>
              <a:buNone/>
            </a:pPr>
            <a:endParaRPr lang="en-US" sz="2000" dirty="0">
              <a:latin typeface="Arial" charset="0"/>
              <a:ea typeface="Arial" charset="0"/>
              <a:cs typeface="Arial" charset="0"/>
            </a:endParaRPr>
          </a:p>
          <a:p>
            <a:pPr eaLnBrk="1" hangingPunct="1">
              <a:lnSpc>
                <a:spcPct val="90000"/>
              </a:lnSpc>
            </a:pPr>
            <a:r>
              <a:rPr lang="en-US" sz="2000" dirty="0">
                <a:latin typeface="Arial" charset="0"/>
              </a:rPr>
              <a:t>By way of reference the features/elements of the referenced claim(s) are included, i.e. combined with the other features/elements</a:t>
            </a:r>
          </a:p>
          <a:p>
            <a:pPr eaLnBrk="1" hangingPunct="1">
              <a:lnSpc>
                <a:spcPct val="90000"/>
              </a:lnSpc>
            </a:pPr>
            <a:endParaRPr lang="en-US" sz="2000" dirty="0">
              <a:latin typeface="Arial" charset="0"/>
            </a:endParaRPr>
          </a:p>
          <a:p>
            <a:pPr eaLnBrk="1" hangingPunct="1">
              <a:lnSpc>
                <a:spcPct val="90000"/>
              </a:lnSpc>
            </a:pPr>
            <a:r>
              <a:rPr lang="en-US" sz="2000" dirty="0">
                <a:latin typeface="Arial" charset="0"/>
              </a:rPr>
              <a:t>References are therefore admissible only to claims of </a:t>
            </a:r>
            <a:r>
              <a:rPr lang="en-US" sz="2000" b="1" dirty="0">
                <a:latin typeface="Arial" charset="0"/>
              </a:rPr>
              <a:t>same category</a:t>
            </a:r>
            <a:r>
              <a:rPr lang="en-US" sz="2000" dirty="0">
                <a:latin typeface="Arial" charset="0"/>
              </a:rPr>
              <a:t> (method, product)</a:t>
            </a:r>
            <a:endParaRPr lang="en-US" sz="2000" b="1" dirty="0">
              <a:latin typeface="Arial" charset="0"/>
            </a:endParaRPr>
          </a:p>
          <a:p>
            <a:pPr eaLnBrk="1" hangingPunct="1">
              <a:lnSpc>
                <a:spcPct val="90000"/>
              </a:lnSpc>
              <a:buFontTx/>
              <a:buNone/>
            </a:pPr>
            <a:endParaRPr lang="en-US" sz="2000" dirty="0">
              <a:latin typeface="Arial" charset="0"/>
            </a:endParaRPr>
          </a:p>
        </p:txBody>
      </p:sp>
      <p:sp>
        <p:nvSpPr>
          <p:cNvPr id="31746" name="Title 3"/>
          <p:cNvSpPr>
            <a:spLocks noGrp="1"/>
          </p:cNvSpPr>
          <p:nvPr>
            <p:ph type="title"/>
          </p:nvPr>
        </p:nvSpPr>
        <p:spPr/>
        <p:txBody>
          <a:bodyPr/>
          <a:lstStyle/>
          <a:p>
            <a:r>
              <a:rPr lang="en-US" dirty="0">
                <a:latin typeface="Arial" charset="0"/>
              </a:rPr>
              <a:t>Dependent claims</a:t>
            </a:r>
          </a:p>
        </p:txBody>
      </p:sp>
    </p:spTree>
    <p:extLst>
      <p:ext uri="{BB962C8B-B14F-4D97-AF65-F5344CB8AC3E}">
        <p14:creationId xmlns:p14="http://schemas.microsoft.com/office/powerpoint/2010/main" val="400706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371600"/>
            <a:ext cx="8229600" cy="4505325"/>
          </a:xfrm>
        </p:spPr>
        <p:txBody>
          <a:bodyPr/>
          <a:lstStyle/>
          <a:p>
            <a:pPr marL="360363" indent="0" eaLnBrk="1" hangingPunct="1">
              <a:lnSpc>
                <a:spcPct val="90000"/>
              </a:lnSpc>
              <a:buNone/>
            </a:pPr>
            <a:r>
              <a:rPr lang="en-US" sz="2000" dirty="0">
                <a:latin typeface="Arial" charset="0"/>
              </a:rPr>
              <a:t>1. Apparatus with </a:t>
            </a:r>
            <a:r>
              <a:rPr lang="en-US" sz="2000" b="1" dirty="0">
                <a:solidFill>
                  <a:srgbClr val="0000FF"/>
                </a:solidFill>
                <a:latin typeface="Arial" charset="0"/>
              </a:rPr>
              <a:t>A</a:t>
            </a:r>
            <a:r>
              <a:rPr lang="en-US" sz="2000" dirty="0">
                <a:latin typeface="Arial" charset="0"/>
              </a:rPr>
              <a:t>, </a:t>
            </a:r>
            <a:r>
              <a:rPr lang="en-US" sz="2000" b="1" dirty="0">
                <a:solidFill>
                  <a:srgbClr val="0000FF"/>
                </a:solidFill>
                <a:latin typeface="Arial" charset="0"/>
              </a:rPr>
              <a:t>B</a:t>
            </a:r>
            <a:r>
              <a:rPr lang="en-US" sz="2000" dirty="0">
                <a:latin typeface="Arial" charset="0"/>
              </a:rPr>
              <a:t>, </a:t>
            </a:r>
            <a:r>
              <a:rPr lang="en-US" sz="2000" b="1" dirty="0">
                <a:solidFill>
                  <a:srgbClr val="0000FF"/>
                </a:solidFill>
                <a:latin typeface="Arial" charset="0"/>
              </a:rPr>
              <a:t>C</a:t>
            </a:r>
          </a:p>
          <a:p>
            <a:pPr marL="360363" indent="0" eaLnBrk="1" hangingPunct="1">
              <a:lnSpc>
                <a:spcPct val="90000"/>
              </a:lnSpc>
              <a:buNone/>
            </a:pPr>
            <a:endParaRPr lang="en-US" sz="2000" dirty="0">
              <a:latin typeface="Arial" charset="0"/>
            </a:endParaRPr>
          </a:p>
          <a:p>
            <a:pPr marL="360363" indent="0" eaLnBrk="1" hangingPunct="1">
              <a:lnSpc>
                <a:spcPct val="90000"/>
              </a:lnSpc>
              <a:buNone/>
            </a:pPr>
            <a:r>
              <a:rPr lang="en-US" sz="2000" dirty="0">
                <a:latin typeface="Arial" charset="0"/>
                <a:ea typeface="Arial" charset="0"/>
                <a:cs typeface="Arial" charset="0"/>
              </a:rPr>
              <a:t>2. Apparatus according to claim 1 where </a:t>
            </a:r>
            <a:r>
              <a:rPr lang="en-US" sz="2000" b="1" dirty="0">
                <a:solidFill>
                  <a:srgbClr val="0000FF"/>
                </a:solidFill>
                <a:latin typeface="Arial" charset="0"/>
                <a:ea typeface="Arial" charset="0"/>
                <a:cs typeface="Arial" charset="0"/>
              </a:rPr>
              <a:t>D</a:t>
            </a:r>
          </a:p>
          <a:p>
            <a:pPr marL="360363" indent="-266700" eaLnBrk="1" hangingPunct="1">
              <a:lnSpc>
                <a:spcPct val="90000"/>
              </a:lnSpc>
              <a:buNone/>
            </a:pPr>
            <a:r>
              <a:rPr lang="en-US" sz="2000" dirty="0">
                <a:latin typeface="Arial" charset="0"/>
                <a:ea typeface="Arial" charset="0"/>
                <a:cs typeface="Arial" charset="0"/>
              </a:rPr>
              <a:t>= 	2. Apparatus with </a:t>
            </a:r>
            <a:r>
              <a:rPr lang="en-US" sz="2000" b="1" dirty="0">
                <a:solidFill>
                  <a:srgbClr val="0000FF"/>
                </a:solidFill>
                <a:latin typeface="Arial" charset="0"/>
              </a:rPr>
              <a:t>A</a:t>
            </a:r>
            <a:r>
              <a:rPr lang="en-US" sz="2000" dirty="0">
                <a:latin typeface="Arial" charset="0"/>
              </a:rPr>
              <a:t>, </a:t>
            </a:r>
            <a:r>
              <a:rPr lang="en-US" sz="2000" b="1" dirty="0">
                <a:solidFill>
                  <a:srgbClr val="0000FF"/>
                </a:solidFill>
                <a:latin typeface="Arial" charset="0"/>
              </a:rPr>
              <a:t>B</a:t>
            </a:r>
            <a:r>
              <a:rPr lang="en-US" sz="2000" dirty="0">
                <a:latin typeface="Arial" charset="0"/>
              </a:rPr>
              <a:t>, </a:t>
            </a:r>
            <a:r>
              <a:rPr lang="en-US" sz="2000" b="1" dirty="0">
                <a:solidFill>
                  <a:srgbClr val="0000FF"/>
                </a:solidFill>
                <a:latin typeface="Arial" charset="0"/>
              </a:rPr>
              <a:t>C</a:t>
            </a:r>
            <a:r>
              <a:rPr lang="en-US" sz="2000" dirty="0">
                <a:latin typeface="Arial" charset="0"/>
              </a:rPr>
              <a:t>,</a:t>
            </a:r>
            <a:r>
              <a:rPr lang="en-US" sz="2000" b="1" dirty="0">
                <a:solidFill>
                  <a:srgbClr val="0000FF"/>
                </a:solidFill>
                <a:latin typeface="Arial" charset="0"/>
              </a:rPr>
              <a:t> </a:t>
            </a:r>
            <a:r>
              <a:rPr lang="en-US" sz="2000" b="1" dirty="0">
                <a:solidFill>
                  <a:srgbClr val="0000FF"/>
                </a:solidFill>
                <a:latin typeface="Arial" charset="0"/>
                <a:ea typeface="Arial" charset="0"/>
                <a:cs typeface="Arial" charset="0"/>
              </a:rPr>
              <a:t>D</a:t>
            </a:r>
          </a:p>
          <a:p>
            <a:pPr marL="720725" indent="0" eaLnBrk="1" hangingPunct="1">
              <a:lnSpc>
                <a:spcPct val="90000"/>
              </a:lnSpc>
              <a:buNone/>
            </a:pPr>
            <a:endParaRPr lang="en-US" sz="2000" b="1" i="1" dirty="0">
              <a:solidFill>
                <a:srgbClr val="0000FF"/>
              </a:solidFill>
              <a:latin typeface="Arial" charset="0"/>
              <a:ea typeface="Arial" charset="0"/>
              <a:cs typeface="Arial" charset="0"/>
            </a:endParaRPr>
          </a:p>
          <a:p>
            <a:pPr marL="360363" indent="0" eaLnBrk="1" hangingPunct="1">
              <a:lnSpc>
                <a:spcPct val="90000"/>
              </a:lnSpc>
              <a:buNone/>
            </a:pPr>
            <a:r>
              <a:rPr lang="en-US" sz="2000" dirty="0">
                <a:latin typeface="Arial" charset="0"/>
                <a:ea typeface="Arial" charset="0"/>
                <a:cs typeface="Arial" charset="0"/>
              </a:rPr>
              <a:t>3. Apparatus according to claim 1 and 2 where </a:t>
            </a:r>
            <a:r>
              <a:rPr lang="en-US" sz="2000" b="1" dirty="0">
                <a:solidFill>
                  <a:srgbClr val="0000FF"/>
                </a:solidFill>
                <a:latin typeface="Arial" charset="0"/>
                <a:ea typeface="Arial" charset="0"/>
                <a:cs typeface="Arial" charset="0"/>
              </a:rPr>
              <a:t>E</a:t>
            </a:r>
          </a:p>
          <a:p>
            <a:pPr marL="360363" indent="-266700" eaLnBrk="1" hangingPunct="1">
              <a:lnSpc>
                <a:spcPct val="90000"/>
              </a:lnSpc>
              <a:buNone/>
            </a:pPr>
            <a:r>
              <a:rPr lang="en-US" sz="2000" dirty="0">
                <a:latin typeface="Arial" charset="0"/>
                <a:ea typeface="Arial" charset="0"/>
                <a:cs typeface="Arial" charset="0"/>
              </a:rPr>
              <a:t>= 	3. Apparatus with </a:t>
            </a:r>
            <a:r>
              <a:rPr lang="en-US" sz="2000" b="1" dirty="0">
                <a:solidFill>
                  <a:srgbClr val="0000FF"/>
                </a:solidFill>
                <a:latin typeface="Arial" charset="0"/>
              </a:rPr>
              <a:t>A</a:t>
            </a:r>
            <a:r>
              <a:rPr lang="en-US" sz="2000" dirty="0">
                <a:latin typeface="Arial" charset="0"/>
              </a:rPr>
              <a:t>, </a:t>
            </a:r>
            <a:r>
              <a:rPr lang="en-US" sz="2000" b="1" dirty="0">
                <a:solidFill>
                  <a:srgbClr val="0000FF"/>
                </a:solidFill>
                <a:latin typeface="Arial" charset="0"/>
              </a:rPr>
              <a:t>B</a:t>
            </a:r>
            <a:r>
              <a:rPr lang="en-US" sz="2000" dirty="0">
                <a:latin typeface="Arial" charset="0"/>
              </a:rPr>
              <a:t>, </a:t>
            </a:r>
            <a:r>
              <a:rPr lang="en-US" sz="2000" b="1" dirty="0">
                <a:solidFill>
                  <a:srgbClr val="0000FF"/>
                </a:solidFill>
                <a:latin typeface="Arial" charset="0"/>
              </a:rPr>
              <a:t>C</a:t>
            </a:r>
            <a:r>
              <a:rPr lang="en-US" sz="2000" dirty="0">
                <a:latin typeface="Arial" charset="0"/>
              </a:rPr>
              <a:t>,</a:t>
            </a:r>
            <a:r>
              <a:rPr lang="en-US" sz="2000" b="1" dirty="0">
                <a:solidFill>
                  <a:srgbClr val="0000FF"/>
                </a:solidFill>
                <a:latin typeface="Arial" charset="0"/>
              </a:rPr>
              <a:t> </a:t>
            </a:r>
            <a:r>
              <a:rPr lang="en-US" sz="2000" b="1" dirty="0">
                <a:solidFill>
                  <a:srgbClr val="0000FF"/>
                </a:solidFill>
                <a:latin typeface="Arial" charset="0"/>
                <a:ea typeface="Arial" charset="0"/>
                <a:cs typeface="Arial" charset="0"/>
              </a:rPr>
              <a:t>D</a:t>
            </a:r>
            <a:r>
              <a:rPr lang="en-US" sz="2000" dirty="0">
                <a:latin typeface="Arial" charset="0"/>
                <a:ea typeface="Arial" charset="0"/>
                <a:cs typeface="Arial" charset="0"/>
              </a:rPr>
              <a:t>,</a:t>
            </a:r>
            <a:r>
              <a:rPr lang="en-US" sz="2000" b="1" dirty="0">
                <a:solidFill>
                  <a:srgbClr val="0000FF"/>
                </a:solidFill>
                <a:latin typeface="Arial" charset="0"/>
                <a:ea typeface="Arial" charset="0"/>
                <a:cs typeface="Arial" charset="0"/>
              </a:rPr>
              <a:t> E</a:t>
            </a:r>
          </a:p>
          <a:p>
            <a:pPr marL="360363" indent="-266700" eaLnBrk="1" hangingPunct="1">
              <a:lnSpc>
                <a:spcPct val="90000"/>
              </a:lnSpc>
              <a:buNone/>
            </a:pPr>
            <a:endParaRPr lang="en-US" sz="2000" dirty="0">
              <a:latin typeface="Arial" charset="0"/>
              <a:ea typeface="Arial" charset="0"/>
              <a:cs typeface="Arial" charset="0"/>
            </a:endParaRPr>
          </a:p>
          <a:p>
            <a:pPr marL="360363" lvl="1" indent="0" eaLnBrk="1" hangingPunct="1">
              <a:lnSpc>
                <a:spcPct val="90000"/>
              </a:lnSpc>
              <a:spcBef>
                <a:spcPts val="1075"/>
              </a:spcBef>
              <a:buFontTx/>
              <a:buNone/>
            </a:pPr>
            <a:r>
              <a:rPr lang="en-US" sz="2000" dirty="0">
                <a:latin typeface="Arial" charset="0"/>
                <a:ea typeface="Arial" charset="0"/>
                <a:cs typeface="Arial" charset="0"/>
              </a:rPr>
              <a:t>4. Apparatus according to claim 1 </a:t>
            </a:r>
            <a:r>
              <a:rPr lang="en-US" sz="2000" dirty="0">
                <a:solidFill>
                  <a:srgbClr val="0000FF"/>
                </a:solidFill>
                <a:latin typeface="Arial" charset="0"/>
                <a:ea typeface="Arial" charset="0"/>
                <a:cs typeface="Arial" charset="0"/>
              </a:rPr>
              <a:t>or </a:t>
            </a:r>
            <a:r>
              <a:rPr lang="en-US" sz="2000" dirty="0">
                <a:latin typeface="Arial" charset="0"/>
                <a:ea typeface="Arial" charset="0"/>
                <a:cs typeface="Arial" charset="0"/>
              </a:rPr>
              <a:t>2 where </a:t>
            </a:r>
            <a:r>
              <a:rPr lang="en-US" sz="2000" b="1" dirty="0">
                <a:solidFill>
                  <a:srgbClr val="0000FF"/>
                </a:solidFill>
                <a:latin typeface="Arial" charset="0"/>
                <a:ea typeface="Arial" charset="0"/>
                <a:cs typeface="Arial" charset="0"/>
              </a:rPr>
              <a:t>E</a:t>
            </a:r>
          </a:p>
          <a:p>
            <a:pPr marL="360363" lvl="1" indent="-266700" eaLnBrk="1" hangingPunct="1">
              <a:lnSpc>
                <a:spcPct val="90000"/>
              </a:lnSpc>
              <a:spcBef>
                <a:spcPts val="1075"/>
              </a:spcBef>
              <a:buNone/>
            </a:pPr>
            <a:r>
              <a:rPr lang="en-US" sz="2000" dirty="0">
                <a:latin typeface="Arial" charset="0"/>
                <a:ea typeface="Arial" charset="0"/>
                <a:cs typeface="Arial" charset="0"/>
              </a:rPr>
              <a:t>= 	4. Apparatus with </a:t>
            </a:r>
            <a:r>
              <a:rPr lang="en-US" sz="2000" b="1" dirty="0">
                <a:solidFill>
                  <a:srgbClr val="0000FF"/>
                </a:solidFill>
                <a:latin typeface="Arial" charset="0"/>
              </a:rPr>
              <a:t>A</a:t>
            </a:r>
            <a:r>
              <a:rPr lang="en-US" sz="2000" dirty="0">
                <a:latin typeface="Arial" charset="0"/>
              </a:rPr>
              <a:t>, </a:t>
            </a:r>
            <a:r>
              <a:rPr lang="en-US" sz="2000" b="1" dirty="0">
                <a:solidFill>
                  <a:srgbClr val="0000FF"/>
                </a:solidFill>
                <a:latin typeface="Arial" charset="0"/>
              </a:rPr>
              <a:t>B</a:t>
            </a:r>
            <a:r>
              <a:rPr lang="en-US" sz="2000" dirty="0">
                <a:latin typeface="Arial" charset="0"/>
              </a:rPr>
              <a:t>, </a:t>
            </a:r>
            <a:r>
              <a:rPr lang="en-US" sz="2000" b="1" dirty="0">
                <a:solidFill>
                  <a:srgbClr val="0000FF"/>
                </a:solidFill>
                <a:latin typeface="Arial" charset="0"/>
              </a:rPr>
              <a:t>C</a:t>
            </a:r>
            <a:r>
              <a:rPr lang="en-US" sz="2000" dirty="0">
                <a:latin typeface="Arial" charset="0"/>
              </a:rPr>
              <a:t>,</a:t>
            </a:r>
            <a:r>
              <a:rPr lang="en-US" sz="2000" b="1" dirty="0">
                <a:solidFill>
                  <a:srgbClr val="0000FF"/>
                </a:solidFill>
                <a:latin typeface="Arial" charset="0"/>
              </a:rPr>
              <a:t> </a:t>
            </a:r>
            <a:r>
              <a:rPr lang="en-US" sz="2000" b="1" dirty="0">
                <a:solidFill>
                  <a:srgbClr val="0000FF"/>
                </a:solidFill>
                <a:latin typeface="Arial" charset="0"/>
                <a:ea typeface="Arial" charset="0"/>
                <a:cs typeface="Arial" charset="0"/>
              </a:rPr>
              <a:t>E</a:t>
            </a:r>
          </a:p>
          <a:p>
            <a:pPr marL="360363" lvl="1" indent="-266700" eaLnBrk="1" hangingPunct="1">
              <a:lnSpc>
                <a:spcPct val="90000"/>
              </a:lnSpc>
              <a:spcBef>
                <a:spcPts val="1075"/>
              </a:spcBef>
              <a:buNone/>
            </a:pPr>
            <a:r>
              <a:rPr lang="en-US" sz="2000" dirty="0">
                <a:latin typeface="Arial" charset="0"/>
                <a:ea typeface="Arial" charset="0"/>
                <a:cs typeface="Arial" charset="0"/>
              </a:rPr>
              <a:t>+ 	5. Apparatus with </a:t>
            </a:r>
            <a:r>
              <a:rPr lang="en-US" sz="2000" b="1" dirty="0">
                <a:solidFill>
                  <a:srgbClr val="0000FF"/>
                </a:solidFill>
                <a:latin typeface="Arial" charset="0"/>
              </a:rPr>
              <a:t>A</a:t>
            </a:r>
            <a:r>
              <a:rPr lang="en-US" sz="2000" dirty="0">
                <a:latin typeface="Arial" charset="0"/>
              </a:rPr>
              <a:t>, </a:t>
            </a:r>
            <a:r>
              <a:rPr lang="en-US" sz="2000" b="1" dirty="0">
                <a:solidFill>
                  <a:srgbClr val="0000FF"/>
                </a:solidFill>
                <a:latin typeface="Arial" charset="0"/>
              </a:rPr>
              <a:t>B</a:t>
            </a:r>
            <a:r>
              <a:rPr lang="en-US" sz="2000" dirty="0">
                <a:latin typeface="Arial" charset="0"/>
              </a:rPr>
              <a:t>, </a:t>
            </a:r>
            <a:r>
              <a:rPr lang="en-US" sz="2000" b="1" dirty="0">
                <a:solidFill>
                  <a:srgbClr val="0000FF"/>
                </a:solidFill>
                <a:latin typeface="Arial" charset="0"/>
              </a:rPr>
              <a:t>C</a:t>
            </a:r>
            <a:r>
              <a:rPr lang="en-US" sz="2000" dirty="0">
                <a:latin typeface="Arial" charset="0"/>
              </a:rPr>
              <a:t>,</a:t>
            </a:r>
            <a:r>
              <a:rPr lang="en-US" sz="2000" b="1" dirty="0">
                <a:solidFill>
                  <a:srgbClr val="0000FF"/>
                </a:solidFill>
                <a:latin typeface="Arial" charset="0"/>
              </a:rPr>
              <a:t> D</a:t>
            </a:r>
            <a:r>
              <a:rPr lang="en-US" sz="2000" dirty="0">
                <a:latin typeface="Arial" charset="0"/>
              </a:rPr>
              <a:t>,</a:t>
            </a:r>
            <a:r>
              <a:rPr lang="en-US" sz="2000" b="1" dirty="0">
                <a:solidFill>
                  <a:srgbClr val="0000FF"/>
                </a:solidFill>
                <a:latin typeface="Arial" charset="0"/>
              </a:rPr>
              <a:t> </a:t>
            </a:r>
            <a:r>
              <a:rPr lang="en-US" sz="2000" b="1" dirty="0">
                <a:solidFill>
                  <a:srgbClr val="0000FF"/>
                </a:solidFill>
                <a:latin typeface="Arial" charset="0"/>
                <a:ea typeface="Arial" charset="0"/>
                <a:cs typeface="Arial" charset="0"/>
              </a:rPr>
              <a:t>E</a:t>
            </a:r>
          </a:p>
          <a:p>
            <a:pPr marL="720725" lvl="1" indent="-266700" eaLnBrk="1" hangingPunct="1">
              <a:lnSpc>
                <a:spcPct val="90000"/>
              </a:lnSpc>
              <a:spcBef>
                <a:spcPts val="1075"/>
              </a:spcBef>
              <a:buNone/>
            </a:pPr>
            <a:endParaRPr lang="en-US" sz="2000" b="1" dirty="0">
              <a:solidFill>
                <a:srgbClr val="0000FF"/>
              </a:solidFill>
              <a:latin typeface="Arial" charset="0"/>
              <a:ea typeface="Arial" charset="0"/>
              <a:cs typeface="Arial" charset="0"/>
            </a:endParaRPr>
          </a:p>
        </p:txBody>
      </p:sp>
      <p:sp>
        <p:nvSpPr>
          <p:cNvPr id="31746" name="Title 3"/>
          <p:cNvSpPr>
            <a:spLocks noGrp="1"/>
          </p:cNvSpPr>
          <p:nvPr>
            <p:ph type="title"/>
          </p:nvPr>
        </p:nvSpPr>
        <p:spPr>
          <a:xfrm>
            <a:off x="457200" y="274638"/>
            <a:ext cx="8686800" cy="1143000"/>
          </a:xfrm>
        </p:spPr>
        <p:txBody>
          <a:bodyPr/>
          <a:lstStyle/>
          <a:p>
            <a:r>
              <a:rPr lang="en-US" dirty="0">
                <a:latin typeface="Arial" charset="0"/>
              </a:rPr>
              <a:t>Inclusion by reference</a:t>
            </a:r>
          </a:p>
        </p:txBody>
      </p:sp>
    </p:spTree>
    <p:extLst>
      <p:ext uri="{BB962C8B-B14F-4D97-AF65-F5344CB8AC3E}">
        <p14:creationId xmlns:p14="http://schemas.microsoft.com/office/powerpoint/2010/main" val="156426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4294967295"/>
          </p:nvPr>
        </p:nvSpPr>
        <p:spPr>
          <a:xfrm>
            <a:off x="457200" y="1371600"/>
            <a:ext cx="6477000" cy="4352925"/>
          </a:xfrm>
        </p:spPr>
        <p:txBody>
          <a:bodyPr/>
          <a:lstStyle/>
          <a:p>
            <a:pPr eaLnBrk="1" hangingPunct="1"/>
            <a:r>
              <a:rPr lang="en-US" sz="2000" b="1" dirty="0">
                <a:solidFill>
                  <a:srgbClr val="0000FF"/>
                </a:solidFill>
                <a:latin typeface="Arial" charset="0"/>
              </a:rPr>
              <a:t>Main claim (1</a:t>
            </a:r>
            <a:r>
              <a:rPr lang="en-US" sz="2000" b="1" baseline="30000" dirty="0">
                <a:solidFill>
                  <a:srgbClr val="0000FF"/>
                </a:solidFill>
                <a:latin typeface="Arial" charset="0"/>
              </a:rPr>
              <a:t>st</a:t>
            </a:r>
            <a:r>
              <a:rPr lang="en-US" sz="2000" b="1" dirty="0">
                <a:solidFill>
                  <a:srgbClr val="0000FF"/>
                </a:solidFill>
                <a:latin typeface="Arial" charset="0"/>
              </a:rPr>
              <a:t> independent claim)</a:t>
            </a:r>
            <a:r>
              <a:rPr lang="en-US" sz="2000" dirty="0">
                <a:latin typeface="Arial" charset="0"/>
              </a:rPr>
              <a:t>:</a:t>
            </a:r>
          </a:p>
          <a:p>
            <a:pPr eaLnBrk="1" hangingPunct="1"/>
            <a:endParaRPr lang="en-US" sz="2000" dirty="0">
              <a:latin typeface="Arial" charset="0"/>
            </a:endParaRPr>
          </a:p>
          <a:p>
            <a:pPr eaLnBrk="1" hangingPunct="1">
              <a:buFontTx/>
              <a:buNone/>
            </a:pPr>
            <a:r>
              <a:rPr lang="en-US" sz="2000" dirty="0">
                <a:latin typeface="Arial" charset="0"/>
              </a:rPr>
              <a:t>	Includes </a:t>
            </a:r>
            <a:r>
              <a:rPr lang="en-US" sz="2000" b="1" dirty="0">
                <a:solidFill>
                  <a:srgbClr val="0000FF"/>
                </a:solidFill>
                <a:latin typeface="Arial" charset="0"/>
              </a:rPr>
              <a:t>all</a:t>
            </a:r>
            <a:r>
              <a:rPr lang="en-US" sz="2000" dirty="0">
                <a:latin typeface="Arial" charset="0"/>
              </a:rPr>
              <a:t> the features/elements of the invention</a:t>
            </a:r>
          </a:p>
          <a:p>
            <a:pPr eaLnBrk="1" hangingPunct="1">
              <a:buFontTx/>
              <a:buNone/>
            </a:pPr>
            <a:r>
              <a:rPr lang="en-US" sz="2000" dirty="0">
                <a:latin typeface="Arial" charset="0"/>
              </a:rPr>
              <a:t>	which are </a:t>
            </a:r>
            <a:r>
              <a:rPr lang="en-US" sz="2000" b="1" dirty="0">
                <a:solidFill>
                  <a:srgbClr val="0000FF"/>
                </a:solidFill>
                <a:latin typeface="Arial" charset="0"/>
              </a:rPr>
              <a:t>essential</a:t>
            </a:r>
            <a:r>
              <a:rPr lang="en-US" sz="2000" dirty="0">
                <a:latin typeface="Arial" charset="0"/>
              </a:rPr>
              <a:t> to solve the problem, </a:t>
            </a:r>
          </a:p>
          <a:p>
            <a:pPr eaLnBrk="1" hangingPunct="1">
              <a:buFontTx/>
              <a:buNone/>
            </a:pPr>
            <a:r>
              <a:rPr lang="en-US" sz="2000" dirty="0">
                <a:latin typeface="Arial" charset="0"/>
              </a:rPr>
              <a:t>	and </a:t>
            </a:r>
            <a:r>
              <a:rPr lang="en-US" sz="2000" b="1" dirty="0">
                <a:solidFill>
                  <a:srgbClr val="0000FF"/>
                </a:solidFill>
                <a:latin typeface="Arial" charset="0"/>
              </a:rPr>
              <a:t>only</a:t>
            </a:r>
            <a:r>
              <a:rPr lang="en-US" sz="2000" dirty="0">
                <a:latin typeface="Arial" charset="0"/>
              </a:rPr>
              <a:t> those features!</a:t>
            </a:r>
          </a:p>
          <a:p>
            <a:pPr eaLnBrk="1" hangingPunct="1">
              <a:buFontTx/>
              <a:buNone/>
            </a:pPr>
            <a:endParaRPr lang="en-US" sz="2000" dirty="0">
              <a:latin typeface="Arial" charset="0"/>
            </a:endParaRPr>
          </a:p>
          <a:p>
            <a:pPr eaLnBrk="1" hangingPunct="1">
              <a:buFontTx/>
              <a:buNone/>
            </a:pPr>
            <a:r>
              <a:rPr lang="ja-JP" altLang="en-US" sz="2000" dirty="0">
                <a:latin typeface="Arial" charset="0"/>
              </a:rPr>
              <a:t>“</a:t>
            </a:r>
            <a:r>
              <a:rPr lang="en-US" altLang="ja-JP" sz="2000" dirty="0">
                <a:latin typeface="Arial" charset="0"/>
              </a:rPr>
              <a:t>1. Apparatus/process with {feature A}, {feature B}, {feature C}, {feature D}.</a:t>
            </a:r>
            <a:r>
              <a:rPr lang="ja-JP" altLang="en-US" sz="2000" dirty="0">
                <a:latin typeface="Arial" charset="0"/>
              </a:rPr>
              <a:t>”</a:t>
            </a:r>
            <a:endParaRPr lang="en-US" altLang="ja-JP" sz="2000" dirty="0">
              <a:latin typeface="Arial" charset="0"/>
            </a:endParaRPr>
          </a:p>
          <a:p>
            <a:pPr eaLnBrk="1" hangingPunct="1">
              <a:buFontTx/>
              <a:buNone/>
            </a:pPr>
            <a:endParaRPr lang="en-US" sz="2000" dirty="0">
              <a:latin typeface="Arial" charset="0"/>
            </a:endParaRPr>
          </a:p>
          <a:p>
            <a:pPr eaLnBrk="1" hangingPunct="1"/>
            <a:r>
              <a:rPr lang="en-US" sz="2000" b="1" dirty="0">
                <a:solidFill>
                  <a:srgbClr val="0000FF"/>
                </a:solidFill>
                <a:latin typeface="Arial" charset="0"/>
              </a:rPr>
              <a:t>Dependent claims</a:t>
            </a:r>
            <a:r>
              <a:rPr lang="en-US" sz="2000" b="1" dirty="0">
                <a:latin typeface="Arial" charset="0"/>
              </a:rPr>
              <a:t>: </a:t>
            </a:r>
          </a:p>
          <a:p>
            <a:pPr eaLnBrk="1" hangingPunct="1">
              <a:buFontTx/>
              <a:buNone/>
            </a:pPr>
            <a:r>
              <a:rPr lang="en-US" sz="2000" dirty="0">
                <a:latin typeface="Arial" charset="0"/>
              </a:rPr>
              <a:t>	additional or optional features which are not essential but describe options for various embodiments, or for additional advantages</a:t>
            </a:r>
          </a:p>
          <a:p>
            <a:pPr marL="457200" lvl="1" indent="0" eaLnBrk="1" hangingPunct="1">
              <a:buNone/>
            </a:pPr>
            <a:endParaRPr lang="en-US" sz="2000" dirty="0">
              <a:latin typeface="Arial" charset="0"/>
              <a:ea typeface="Arial" charset="0"/>
              <a:cs typeface="Arial" charset="0"/>
            </a:endParaRPr>
          </a:p>
          <a:p>
            <a:pPr eaLnBrk="1" hangingPunct="1"/>
            <a:endParaRPr lang="en-US" sz="2000" dirty="0">
              <a:latin typeface="Arial" charset="0"/>
            </a:endParaRPr>
          </a:p>
        </p:txBody>
      </p:sp>
      <p:sp>
        <p:nvSpPr>
          <p:cNvPr id="33794" name="Title 3"/>
          <p:cNvSpPr>
            <a:spLocks noGrp="1"/>
          </p:cNvSpPr>
          <p:nvPr>
            <p:ph type="title" idx="4294967295"/>
          </p:nvPr>
        </p:nvSpPr>
        <p:spPr>
          <a:xfrm>
            <a:off x="457200" y="274638"/>
            <a:ext cx="8686800" cy="1143000"/>
          </a:xfrm>
        </p:spPr>
        <p:txBody>
          <a:bodyPr/>
          <a:lstStyle/>
          <a:p>
            <a:r>
              <a:rPr lang="en-US" dirty="0">
                <a:latin typeface="Arial" charset="0"/>
              </a:rPr>
              <a:t>Why dependent and independent claims?</a:t>
            </a:r>
          </a:p>
        </p:txBody>
      </p:sp>
      <p:grpSp>
        <p:nvGrpSpPr>
          <p:cNvPr id="33795" name="Group 4"/>
          <p:cNvGrpSpPr>
            <a:grpSpLocks/>
          </p:cNvGrpSpPr>
          <p:nvPr/>
        </p:nvGrpSpPr>
        <p:grpSpPr bwMode="auto">
          <a:xfrm>
            <a:off x="7067550" y="1447800"/>
            <a:ext cx="1543050" cy="2493963"/>
            <a:chOff x="6019800" y="3657600"/>
            <a:chExt cx="1524000" cy="1905000"/>
          </a:xfrm>
        </p:grpSpPr>
        <p:sp>
          <p:nvSpPr>
            <p:cNvPr id="6" name="Rectangle 5"/>
            <p:cNvSpPr>
              <a:spLocks noChangeArrowheads="1"/>
            </p:cNvSpPr>
            <p:nvPr/>
          </p:nvSpPr>
          <p:spPr bwMode="auto">
            <a:xfrm>
              <a:off x="6019800" y="3961964"/>
              <a:ext cx="1524000" cy="1600636"/>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defRPr/>
              </a:pPr>
              <a:r>
                <a:rPr lang="de-DE" dirty="0">
                  <a:solidFill>
                    <a:srgbClr val="000000"/>
                  </a:solidFill>
                  <a:latin typeface="+mn-lt"/>
                  <a:ea typeface="+mn-ea"/>
                  <a:cs typeface="+mn-cs"/>
                </a:rPr>
                <a:t>Feature A</a:t>
              </a:r>
            </a:p>
            <a:p>
              <a:pPr>
                <a:defRPr/>
              </a:pPr>
              <a:r>
                <a:rPr lang="de-DE" dirty="0">
                  <a:solidFill>
                    <a:srgbClr val="000000"/>
                  </a:solidFill>
                  <a:latin typeface="+mn-lt"/>
                  <a:ea typeface="+mn-ea"/>
                  <a:cs typeface="+mn-cs"/>
                </a:rPr>
                <a:t>Feature B</a:t>
              </a:r>
            </a:p>
            <a:p>
              <a:pPr>
                <a:defRPr/>
              </a:pPr>
              <a:r>
                <a:rPr lang="de-DE" dirty="0">
                  <a:solidFill>
                    <a:srgbClr val="000000"/>
                  </a:solidFill>
                  <a:latin typeface="+mn-lt"/>
                  <a:ea typeface="+mn-ea"/>
                  <a:cs typeface="+mn-cs"/>
                </a:rPr>
                <a:t>Feature C</a:t>
              </a:r>
            </a:p>
            <a:p>
              <a:pPr>
                <a:defRPr/>
              </a:pPr>
              <a:r>
                <a:rPr lang="de-DE" dirty="0">
                  <a:solidFill>
                    <a:srgbClr val="000000"/>
                  </a:solidFill>
                  <a:latin typeface="+mn-lt"/>
                  <a:ea typeface="+mn-ea"/>
                  <a:cs typeface="+mn-cs"/>
                </a:rPr>
                <a:t>Feature D</a:t>
              </a:r>
            </a:p>
          </p:txBody>
        </p:sp>
        <p:sp>
          <p:nvSpPr>
            <p:cNvPr id="7" name="Rectangle 6"/>
            <p:cNvSpPr>
              <a:spLocks noChangeArrowheads="1"/>
            </p:cNvSpPr>
            <p:nvPr/>
          </p:nvSpPr>
          <p:spPr bwMode="auto">
            <a:xfrm>
              <a:off x="6019800" y="3657600"/>
              <a:ext cx="1524000" cy="304364"/>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r>
                <a:rPr lang="de-DE">
                  <a:solidFill>
                    <a:srgbClr val="000000"/>
                  </a:solidFill>
                  <a:latin typeface="+mn-lt"/>
                  <a:ea typeface="+mn-ea"/>
                  <a:cs typeface="+mn-cs"/>
                </a:rPr>
                <a:t>Invention</a:t>
              </a:r>
            </a:p>
          </p:txBody>
        </p:sp>
      </p:grpSp>
      <p:sp>
        <p:nvSpPr>
          <p:cNvPr id="33796" name="Rectangle 7"/>
          <p:cNvSpPr>
            <a:spLocks noChangeArrowheads="1"/>
          </p:cNvSpPr>
          <p:nvPr/>
        </p:nvSpPr>
        <p:spPr bwMode="auto">
          <a:xfrm>
            <a:off x="0" y="6491288"/>
            <a:ext cx="178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715963" indent="-715963"/>
            <a:r>
              <a:rPr lang="en-US" sz="1800">
                <a:hlinkClick r:id="rId3"/>
              </a:rPr>
              <a:t>EP 2006651 B1</a:t>
            </a:r>
            <a:endParaRPr lang="en-US" sz="1800"/>
          </a:p>
        </p:txBody>
      </p:sp>
      <p:sp>
        <p:nvSpPr>
          <p:cNvPr id="8" name="Line 11"/>
          <p:cNvSpPr>
            <a:spLocks noChangeShapeType="1"/>
          </p:cNvSpPr>
          <p:nvPr/>
        </p:nvSpPr>
        <p:spPr bwMode="auto">
          <a:xfrm flipH="1">
            <a:off x="5638800" y="2971800"/>
            <a:ext cx="1219200" cy="28416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Tree>
    <p:extLst>
      <p:ext uri="{BB962C8B-B14F-4D97-AF65-F5344CB8AC3E}">
        <p14:creationId xmlns:p14="http://schemas.microsoft.com/office/powerpoint/2010/main" val="2308903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4294967295"/>
          </p:nvPr>
        </p:nvSpPr>
        <p:spPr>
          <a:xfrm>
            <a:off x="457200" y="1371600"/>
            <a:ext cx="6477000" cy="4352925"/>
          </a:xfrm>
        </p:spPr>
        <p:txBody>
          <a:bodyPr/>
          <a:lstStyle/>
          <a:p>
            <a:pPr eaLnBrk="1" hangingPunct="1">
              <a:buFontTx/>
              <a:buNone/>
            </a:pPr>
            <a:endParaRPr lang="en-US" sz="2000" b="1" dirty="0">
              <a:latin typeface="Arial" charset="0"/>
            </a:endParaRPr>
          </a:p>
          <a:p>
            <a:pPr marL="0" indent="0" eaLnBrk="1" hangingPunct="1">
              <a:buNone/>
            </a:pPr>
            <a:r>
              <a:rPr lang="en-US" sz="2000" dirty="0">
                <a:solidFill>
                  <a:srgbClr val="000000"/>
                </a:solidFill>
                <a:latin typeface="Arial" charset="0"/>
              </a:rPr>
              <a:t>Further</a:t>
            </a:r>
            <a:r>
              <a:rPr lang="en-US" sz="2000" b="1" dirty="0">
                <a:solidFill>
                  <a:srgbClr val="0000FF"/>
                </a:solidFill>
                <a:latin typeface="Arial" charset="0"/>
              </a:rPr>
              <a:t> independent claims</a:t>
            </a:r>
            <a:r>
              <a:rPr lang="en-US" sz="2000" dirty="0">
                <a:solidFill>
                  <a:srgbClr val="0000FF"/>
                </a:solidFill>
                <a:latin typeface="Arial" charset="0"/>
              </a:rPr>
              <a:t> </a:t>
            </a:r>
            <a:r>
              <a:rPr lang="en-US" sz="2000" dirty="0">
                <a:solidFill>
                  <a:srgbClr val="000000"/>
                </a:solidFill>
                <a:latin typeface="Arial" charset="0"/>
              </a:rPr>
              <a:t>for</a:t>
            </a:r>
          </a:p>
          <a:p>
            <a:pPr eaLnBrk="1" hangingPunct="1"/>
            <a:r>
              <a:rPr lang="en-US" sz="2000" dirty="0">
                <a:latin typeface="Arial" charset="0"/>
              </a:rPr>
              <a:t>Two categories: product and process</a:t>
            </a:r>
          </a:p>
          <a:p>
            <a:pPr eaLnBrk="1" hangingPunct="1"/>
            <a:r>
              <a:rPr lang="en-US" sz="2000" dirty="0">
                <a:latin typeface="Arial" charset="0"/>
              </a:rPr>
              <a:t>Alternative similar solutions for </a:t>
            </a:r>
            <a:r>
              <a:rPr lang="en-US" sz="2000" b="1" dirty="0">
                <a:latin typeface="Arial" charset="0"/>
              </a:rPr>
              <a:t>same problem </a:t>
            </a:r>
            <a:r>
              <a:rPr lang="en-US" sz="2000" dirty="0">
                <a:latin typeface="Arial" charset="0"/>
              </a:rPr>
              <a:t>linked through the same inventive concept</a:t>
            </a:r>
          </a:p>
          <a:p>
            <a:pPr eaLnBrk="1" hangingPunct="1">
              <a:buFontTx/>
              <a:buNone/>
            </a:pPr>
            <a:r>
              <a:rPr lang="en-US" sz="2000" b="1" dirty="0">
                <a:latin typeface="Arial" charset="0"/>
              </a:rPr>
              <a:t>	(</a:t>
            </a:r>
            <a:r>
              <a:rPr lang="en-US" sz="2000" b="1" dirty="0">
                <a:solidFill>
                  <a:srgbClr val="0000FF"/>
                </a:solidFill>
                <a:latin typeface="Arial" charset="0"/>
              </a:rPr>
              <a:t>unity of invention!</a:t>
            </a:r>
            <a:r>
              <a:rPr lang="en-US" sz="2000" b="1" dirty="0">
                <a:latin typeface="Arial" charset="0"/>
              </a:rPr>
              <a:t>)</a:t>
            </a:r>
            <a:endParaRPr lang="en-US" sz="2000" dirty="0">
              <a:latin typeface="Arial" charset="0"/>
            </a:endParaRPr>
          </a:p>
          <a:p>
            <a:pPr lvl="1" eaLnBrk="1" hangingPunct="1"/>
            <a:endParaRPr lang="en-US" sz="2000" dirty="0">
              <a:latin typeface="Arial" charset="0"/>
              <a:ea typeface="Arial" charset="0"/>
              <a:cs typeface="Arial" charset="0"/>
            </a:endParaRPr>
          </a:p>
          <a:p>
            <a:pPr eaLnBrk="1" hangingPunct="1"/>
            <a:endParaRPr lang="en-US" sz="2000" dirty="0">
              <a:latin typeface="Arial" charset="0"/>
            </a:endParaRPr>
          </a:p>
        </p:txBody>
      </p:sp>
      <p:sp>
        <p:nvSpPr>
          <p:cNvPr id="33794" name="Title 3"/>
          <p:cNvSpPr>
            <a:spLocks noGrp="1"/>
          </p:cNvSpPr>
          <p:nvPr>
            <p:ph type="title" idx="4294967295"/>
          </p:nvPr>
        </p:nvSpPr>
        <p:spPr>
          <a:xfrm>
            <a:off x="457200" y="274638"/>
            <a:ext cx="8686800" cy="1143000"/>
          </a:xfrm>
        </p:spPr>
        <p:txBody>
          <a:bodyPr/>
          <a:lstStyle/>
          <a:p>
            <a:r>
              <a:rPr lang="en-US" dirty="0">
                <a:latin typeface="Arial" charset="0"/>
              </a:rPr>
              <a:t>Why several independent claims?</a:t>
            </a:r>
          </a:p>
        </p:txBody>
      </p:sp>
      <p:grpSp>
        <p:nvGrpSpPr>
          <p:cNvPr id="33795" name="Group 4"/>
          <p:cNvGrpSpPr>
            <a:grpSpLocks/>
          </p:cNvGrpSpPr>
          <p:nvPr/>
        </p:nvGrpSpPr>
        <p:grpSpPr bwMode="auto">
          <a:xfrm>
            <a:off x="7067550" y="1447800"/>
            <a:ext cx="1543050" cy="2493963"/>
            <a:chOff x="6019800" y="3657600"/>
            <a:chExt cx="1524000" cy="1905000"/>
          </a:xfrm>
        </p:grpSpPr>
        <p:sp>
          <p:nvSpPr>
            <p:cNvPr id="6" name="Rectangle 5"/>
            <p:cNvSpPr>
              <a:spLocks noChangeArrowheads="1"/>
            </p:cNvSpPr>
            <p:nvPr/>
          </p:nvSpPr>
          <p:spPr bwMode="auto">
            <a:xfrm>
              <a:off x="6019800" y="3961964"/>
              <a:ext cx="1524000" cy="1600636"/>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defRPr/>
              </a:pPr>
              <a:r>
                <a:rPr lang="de-DE" dirty="0">
                  <a:solidFill>
                    <a:srgbClr val="000000"/>
                  </a:solidFill>
                  <a:latin typeface="+mn-lt"/>
                  <a:ea typeface="+mn-ea"/>
                  <a:cs typeface="+mn-cs"/>
                </a:rPr>
                <a:t>Feature A</a:t>
              </a:r>
            </a:p>
            <a:p>
              <a:pPr>
                <a:defRPr/>
              </a:pPr>
              <a:r>
                <a:rPr lang="de-DE" dirty="0">
                  <a:solidFill>
                    <a:srgbClr val="000000"/>
                  </a:solidFill>
                  <a:latin typeface="+mn-lt"/>
                  <a:ea typeface="+mn-ea"/>
                  <a:cs typeface="+mn-cs"/>
                </a:rPr>
                <a:t>Feature B</a:t>
              </a:r>
            </a:p>
            <a:p>
              <a:pPr>
                <a:defRPr/>
              </a:pPr>
              <a:r>
                <a:rPr lang="de-DE" dirty="0">
                  <a:solidFill>
                    <a:srgbClr val="000000"/>
                  </a:solidFill>
                  <a:latin typeface="+mn-lt"/>
                  <a:ea typeface="+mn-ea"/>
                  <a:cs typeface="+mn-cs"/>
                </a:rPr>
                <a:t>Feature C</a:t>
              </a:r>
            </a:p>
            <a:p>
              <a:pPr>
                <a:defRPr/>
              </a:pPr>
              <a:r>
                <a:rPr lang="de-DE" dirty="0">
                  <a:solidFill>
                    <a:srgbClr val="000000"/>
                  </a:solidFill>
                  <a:latin typeface="+mn-lt"/>
                  <a:ea typeface="+mn-ea"/>
                  <a:cs typeface="+mn-cs"/>
                </a:rPr>
                <a:t>Feature E</a:t>
              </a:r>
            </a:p>
          </p:txBody>
        </p:sp>
        <p:sp>
          <p:nvSpPr>
            <p:cNvPr id="7" name="Rectangle 6"/>
            <p:cNvSpPr>
              <a:spLocks noChangeArrowheads="1"/>
            </p:cNvSpPr>
            <p:nvPr/>
          </p:nvSpPr>
          <p:spPr bwMode="auto">
            <a:xfrm>
              <a:off x="6019800" y="3657600"/>
              <a:ext cx="1524000" cy="304364"/>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r>
                <a:rPr lang="de-DE">
                  <a:solidFill>
                    <a:srgbClr val="000000"/>
                  </a:solidFill>
                  <a:latin typeface="+mn-lt"/>
                  <a:ea typeface="+mn-ea"/>
                  <a:cs typeface="+mn-cs"/>
                </a:rPr>
                <a:t>Invention</a:t>
              </a:r>
            </a:p>
          </p:txBody>
        </p:sp>
      </p:grpSp>
      <p:sp>
        <p:nvSpPr>
          <p:cNvPr id="33796" name="Rectangle 7"/>
          <p:cNvSpPr>
            <a:spLocks noChangeArrowheads="1"/>
          </p:cNvSpPr>
          <p:nvPr/>
        </p:nvSpPr>
        <p:spPr bwMode="auto">
          <a:xfrm>
            <a:off x="0" y="6491288"/>
            <a:ext cx="178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715963" indent="-715963"/>
            <a:r>
              <a:rPr lang="en-US" sz="1800">
                <a:hlinkClick r:id="rId3"/>
              </a:rPr>
              <a:t>EP 2006651 B1</a:t>
            </a:r>
            <a:endParaRPr lang="en-US" sz="1800"/>
          </a:p>
        </p:txBody>
      </p:sp>
    </p:spTree>
    <p:extLst>
      <p:ext uri="{BB962C8B-B14F-4D97-AF65-F5344CB8AC3E}">
        <p14:creationId xmlns:p14="http://schemas.microsoft.com/office/powerpoint/2010/main" val="144037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Arial" charset="0"/>
              </a:rPr>
              <a:t>Unity of patents</a:t>
            </a:r>
          </a:p>
        </p:txBody>
      </p:sp>
      <p:sp>
        <p:nvSpPr>
          <p:cNvPr id="23555" name="Content Placeholder 2"/>
          <p:cNvSpPr>
            <a:spLocks noGrp="1"/>
          </p:cNvSpPr>
          <p:nvPr>
            <p:ph idx="1"/>
          </p:nvPr>
        </p:nvSpPr>
        <p:spPr>
          <a:xfrm>
            <a:off x="457200" y="1371600"/>
            <a:ext cx="8229600" cy="4352925"/>
          </a:xfrm>
        </p:spPr>
        <p:txBody>
          <a:bodyPr/>
          <a:lstStyle/>
          <a:p>
            <a:pPr>
              <a:defRPr/>
            </a:pPr>
            <a:r>
              <a:rPr lang="en-US" sz="2000" dirty="0">
                <a:ea typeface="+mn-ea"/>
              </a:rPr>
              <a:t>Unity of patents: </a:t>
            </a:r>
            <a:r>
              <a:rPr lang="en-US" sz="2000" dirty="0">
                <a:solidFill>
                  <a:srgbClr val="3366FF"/>
                </a:solidFill>
                <a:ea typeface="+mn-ea"/>
              </a:rPr>
              <a:t>Claiming of several distinct inventions in one application is not admissible, i.e. solutions to distinct problems</a:t>
            </a:r>
          </a:p>
          <a:p>
            <a:pPr>
              <a:defRPr/>
            </a:pPr>
            <a:r>
              <a:rPr lang="en-US" sz="2000" dirty="0">
                <a:ea typeface="+mn-ea"/>
              </a:rPr>
              <a:t>Applicants should not get protection for 2 inventions while paying only fees for one application!</a:t>
            </a:r>
          </a:p>
          <a:p>
            <a:pPr>
              <a:defRPr/>
            </a:pPr>
            <a:endParaRPr lang="en-US" sz="2000" dirty="0">
              <a:ea typeface="+mn-ea"/>
            </a:endParaRPr>
          </a:p>
          <a:p>
            <a:pPr>
              <a:defRPr/>
            </a:pPr>
            <a:r>
              <a:rPr lang="en-US" sz="2000" dirty="0"/>
              <a:t>Several independent claims could, for example, define different inventions</a:t>
            </a:r>
            <a:endParaRPr lang="en-US" sz="2000" dirty="0">
              <a:ea typeface="+mn-ea"/>
            </a:endParaRPr>
          </a:p>
          <a:p>
            <a:pPr>
              <a:defRPr/>
            </a:pPr>
            <a:r>
              <a:rPr lang="en-US" sz="2000" dirty="0">
                <a:ea typeface="+mn-ea"/>
              </a:rPr>
              <a:t>Several independent claims may, however, as well define related inventive subject matter, e.g. </a:t>
            </a:r>
          </a:p>
          <a:p>
            <a:pPr lvl="1">
              <a:defRPr/>
            </a:pPr>
            <a:r>
              <a:rPr lang="en-US" sz="2000" dirty="0"/>
              <a:t>a product if 1</a:t>
            </a:r>
            <a:r>
              <a:rPr lang="en-US" sz="2000" baseline="30000" dirty="0"/>
              <a:t>st</a:t>
            </a:r>
            <a:r>
              <a:rPr lang="en-US" sz="2000" dirty="0"/>
              <a:t> claim is process, or vice versa</a:t>
            </a:r>
          </a:p>
          <a:p>
            <a:pPr lvl="1">
              <a:defRPr/>
            </a:pPr>
            <a:r>
              <a:rPr lang="en-US" sz="2000" dirty="0">
                <a:latin typeface="Arial" charset="0"/>
                <a:ea typeface="Arial" charset="0"/>
                <a:cs typeface="Arial" charset="0"/>
              </a:rPr>
              <a:t>a specially adapted apparatus to carry out the process</a:t>
            </a:r>
            <a:endParaRPr lang="en-US" sz="2000" dirty="0"/>
          </a:p>
          <a:p>
            <a:pPr marL="342900" lvl="1" indent="-342900">
              <a:defRPr/>
            </a:pP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Arial" charset="0"/>
              </a:rPr>
              <a:t>Unity of patents</a:t>
            </a:r>
          </a:p>
        </p:txBody>
      </p:sp>
      <p:sp>
        <p:nvSpPr>
          <p:cNvPr id="23555" name="Content Placeholder 2"/>
          <p:cNvSpPr>
            <a:spLocks noGrp="1"/>
          </p:cNvSpPr>
          <p:nvPr>
            <p:ph idx="1"/>
          </p:nvPr>
        </p:nvSpPr>
        <p:spPr>
          <a:xfrm>
            <a:off x="457200" y="1371600"/>
            <a:ext cx="8229600" cy="4352925"/>
          </a:xfrm>
        </p:spPr>
        <p:txBody>
          <a:bodyPr/>
          <a:lstStyle/>
          <a:p>
            <a:r>
              <a:rPr lang="en-US" sz="2000" dirty="0">
                <a:latin typeface="Arial" charset="0"/>
              </a:rPr>
              <a:t>Unity is usually </a:t>
            </a:r>
            <a:r>
              <a:rPr lang="en-US" sz="2000" b="1" dirty="0">
                <a:latin typeface="Arial" charset="0"/>
              </a:rPr>
              <a:t>checked only with respect to </a:t>
            </a:r>
            <a:r>
              <a:rPr lang="en-US" sz="2000" b="1" dirty="0">
                <a:solidFill>
                  <a:srgbClr val="0000FF"/>
                </a:solidFill>
                <a:latin typeface="Arial" charset="0"/>
              </a:rPr>
              <a:t>claimed subject matter</a:t>
            </a:r>
            <a:r>
              <a:rPr lang="en-US" sz="2000" dirty="0">
                <a:latin typeface="Arial" charset="0"/>
              </a:rPr>
              <a:t>, i.e. either </a:t>
            </a:r>
          </a:p>
          <a:p>
            <a:pPr lvl="1"/>
            <a:r>
              <a:rPr lang="en-US" sz="2000" dirty="0">
                <a:latin typeface="Arial" charset="0"/>
              </a:rPr>
              <a:t>If an application includes several independent claims, or</a:t>
            </a:r>
          </a:p>
          <a:p>
            <a:pPr lvl="1"/>
            <a:r>
              <a:rPr lang="en-US" sz="2000" dirty="0">
                <a:latin typeface="Arial" charset="0"/>
              </a:rPr>
              <a:t>If an independent (main) claim includes two distinct claimed subject matters, e.g. when certain features are presented as alternatives, i.e. 'A' or 'B'</a:t>
            </a:r>
          </a:p>
          <a:p>
            <a:pPr>
              <a:defRPr/>
            </a:pPr>
            <a:endParaRPr lang="en-US" sz="2000" dirty="0">
              <a:ea typeface="+mn-ea"/>
            </a:endParaRPr>
          </a:p>
          <a:p>
            <a:pPr>
              <a:defRPr/>
            </a:pPr>
            <a:r>
              <a:rPr lang="en-US" sz="2000" dirty="0">
                <a:ea typeface="+mn-ea"/>
              </a:rPr>
              <a:t>Unity of invention is no problem if the description includes several distinct inventions</a:t>
            </a:r>
            <a:endParaRPr lang="en-US" sz="2000" dirty="0"/>
          </a:p>
          <a:p>
            <a:pPr>
              <a:defRPr/>
            </a:pPr>
            <a:endParaRPr lang="en-US" sz="2000" dirty="0">
              <a:ea typeface="+mn-ea"/>
            </a:endParaRPr>
          </a:p>
          <a:p>
            <a:pPr>
              <a:defRPr/>
            </a:pPr>
            <a:r>
              <a:rPr lang="en-US" sz="2000" dirty="0"/>
              <a:t>Lack of unity solvable by </a:t>
            </a:r>
          </a:p>
          <a:p>
            <a:pPr lvl="1">
              <a:defRPr/>
            </a:pPr>
            <a:r>
              <a:rPr lang="en-US" sz="2000" dirty="0"/>
              <a:t>Dividing the application</a:t>
            </a:r>
          </a:p>
          <a:p>
            <a:pPr lvl="1">
              <a:defRPr/>
            </a:pPr>
            <a:r>
              <a:rPr lang="en-US" sz="2000" dirty="0"/>
              <a:t>Election of claims and abandonment/discontinuation of others</a:t>
            </a:r>
            <a:r>
              <a:rPr lang="en-US" sz="2000" dirty="0">
                <a:ea typeface="+mn-ea"/>
              </a:rPr>
              <a:t> </a:t>
            </a:r>
          </a:p>
          <a:p>
            <a:pPr lvl="1">
              <a:defRPr/>
            </a:pPr>
            <a:endParaRPr lang="en-US" sz="2000" dirty="0"/>
          </a:p>
        </p:txBody>
      </p:sp>
    </p:spTree>
    <p:extLst>
      <p:ext uri="{BB962C8B-B14F-4D97-AF65-F5344CB8AC3E}">
        <p14:creationId xmlns:p14="http://schemas.microsoft.com/office/powerpoint/2010/main" val="369944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latin typeface="Arial" charset="0"/>
              </a:rPr>
              <a:t>Unity of patents</a:t>
            </a:r>
          </a:p>
        </p:txBody>
      </p:sp>
      <p:sp>
        <p:nvSpPr>
          <p:cNvPr id="23555" name="Content Placeholder 2"/>
          <p:cNvSpPr>
            <a:spLocks noGrp="1"/>
          </p:cNvSpPr>
          <p:nvPr>
            <p:ph idx="1"/>
          </p:nvPr>
        </p:nvSpPr>
        <p:spPr>
          <a:xfrm>
            <a:off x="457200" y="1371600"/>
            <a:ext cx="8229600" cy="4352925"/>
          </a:xfrm>
        </p:spPr>
        <p:txBody>
          <a:bodyPr/>
          <a:lstStyle/>
          <a:p>
            <a:pPr>
              <a:buFontTx/>
              <a:buNone/>
            </a:pPr>
            <a:r>
              <a:rPr lang="en-US" sz="2000" b="1" dirty="0">
                <a:latin typeface="Arial" charset="0"/>
              </a:rPr>
              <a:t>Rule 604. </a:t>
            </a:r>
            <a:r>
              <a:rPr lang="en-US" sz="2000" i="1" dirty="0">
                <a:latin typeface="Arial" charset="0"/>
              </a:rPr>
              <a:t>Unity of Invention. </a:t>
            </a:r>
            <a:r>
              <a:rPr lang="en-US" sz="2000" dirty="0">
                <a:latin typeface="Arial" charset="0"/>
              </a:rPr>
              <a:t>– </a:t>
            </a:r>
          </a:p>
          <a:p>
            <a:r>
              <a:rPr lang="en-US" sz="2000" dirty="0">
                <a:latin typeface="Arial" charset="0"/>
              </a:rPr>
              <a:t>(a)  The application shall relate to one invention only or to a group of inventions forming a single general inventive concept (Sec. 38.1, IP Code). </a:t>
            </a:r>
          </a:p>
          <a:p>
            <a:r>
              <a:rPr lang="en-US" sz="2000" dirty="0">
                <a:latin typeface="Arial" charset="0"/>
              </a:rPr>
              <a:t>(b)  If </a:t>
            </a:r>
            <a:r>
              <a:rPr lang="en-US" sz="2000" b="1" dirty="0">
                <a:latin typeface="Arial" charset="0"/>
              </a:rPr>
              <a:t>several independent inventions </a:t>
            </a:r>
            <a:r>
              <a:rPr lang="en-US" sz="2000" dirty="0">
                <a:latin typeface="Arial" charset="0"/>
              </a:rPr>
              <a:t>which do not form a single general inventive concept </a:t>
            </a:r>
            <a:r>
              <a:rPr lang="en-US" sz="2000" b="1" dirty="0">
                <a:solidFill>
                  <a:srgbClr val="0000FF"/>
                </a:solidFill>
                <a:latin typeface="Arial" charset="0"/>
              </a:rPr>
              <a:t>are claimed </a:t>
            </a:r>
            <a:r>
              <a:rPr lang="en-US" sz="2000" dirty="0">
                <a:latin typeface="Arial" charset="0"/>
              </a:rPr>
              <a:t>in one application, the Director may require that the application be </a:t>
            </a:r>
            <a:r>
              <a:rPr lang="en-US" sz="2000" b="1" dirty="0">
                <a:latin typeface="Arial" charset="0"/>
              </a:rPr>
              <a:t>restricted </a:t>
            </a:r>
            <a:r>
              <a:rPr lang="en-US" sz="2000" dirty="0">
                <a:latin typeface="Arial" charset="0"/>
              </a:rPr>
              <a:t>to a single invention. ….. (by election of claims, or mandatory division)</a:t>
            </a:r>
          </a:p>
          <a:p>
            <a:endParaRPr lang="en-US" sz="2000" dirty="0">
              <a:latin typeface="Arial" charset="0"/>
            </a:endParaRPr>
          </a:p>
          <a:p>
            <a:endParaRPr lang="en-US" sz="2000" dirty="0">
              <a:latin typeface="Arial" charset="0"/>
            </a:endParaRPr>
          </a:p>
          <a:p>
            <a:endParaRPr lang="en-US" sz="2000" dirty="0">
              <a:latin typeface="Arial" charset="0"/>
            </a:endParaRPr>
          </a:p>
        </p:txBody>
      </p:sp>
      <p:sp>
        <p:nvSpPr>
          <p:cNvPr id="33795" name="TextBox 16"/>
          <p:cNvSpPr txBox="1">
            <a:spLocks noChangeArrowheads="1"/>
          </p:cNvSpPr>
          <p:nvPr/>
        </p:nvSpPr>
        <p:spPr bwMode="auto">
          <a:xfrm>
            <a:off x="899592" y="6021288"/>
            <a:ext cx="4038600" cy="381000"/>
          </a:xfrm>
          <a:prstGeom prst="rect">
            <a:avLst/>
          </a:prstGeom>
          <a:solidFill>
            <a:srgbClr val="CCFFCC"/>
          </a:solidFill>
          <a:ln w="9525">
            <a:solidFill>
              <a:srgbClr val="008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r>
              <a:rPr lang="de-DE" sz="2000"/>
              <a:t>PCT Rule 13.3; EPC Rule 42(2)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Arial" charset="0"/>
              </a:rPr>
              <a:t>Unity of patents</a:t>
            </a:r>
          </a:p>
        </p:txBody>
      </p:sp>
      <p:sp>
        <p:nvSpPr>
          <p:cNvPr id="23555" name="Content Placeholder 2"/>
          <p:cNvSpPr>
            <a:spLocks noGrp="1"/>
          </p:cNvSpPr>
          <p:nvPr>
            <p:ph idx="1"/>
          </p:nvPr>
        </p:nvSpPr>
        <p:spPr>
          <a:xfrm>
            <a:off x="457200" y="1371600"/>
            <a:ext cx="8458200" cy="4352925"/>
          </a:xfrm>
        </p:spPr>
        <p:txBody>
          <a:bodyPr/>
          <a:lstStyle/>
          <a:p>
            <a:r>
              <a:rPr lang="en-US" sz="2000" dirty="0">
                <a:latin typeface="Arial" charset="0"/>
              </a:rPr>
              <a:t>Lack of unity may</a:t>
            </a:r>
          </a:p>
          <a:p>
            <a:pPr lvl="1"/>
            <a:r>
              <a:rPr lang="en-US" sz="2000" dirty="0">
                <a:latin typeface="Arial" charset="0"/>
                <a:ea typeface="Arial" charset="0"/>
                <a:cs typeface="Arial" charset="0"/>
              </a:rPr>
              <a:t>be directly evident '</a:t>
            </a:r>
            <a:r>
              <a:rPr lang="en-US" sz="2000" b="1" dirty="0">
                <a:latin typeface="Arial" charset="0"/>
                <a:ea typeface="Arial" charset="0"/>
                <a:cs typeface="Arial" charset="0"/>
              </a:rPr>
              <a:t>a priori</a:t>
            </a:r>
            <a:r>
              <a:rPr lang="en-US" sz="2000" dirty="0">
                <a:latin typeface="Arial" charset="0"/>
                <a:ea typeface="Arial" charset="0"/>
                <a:cs typeface="Arial" charset="0"/>
              </a:rPr>
              <a:t>' (obvious lack of unity, prior to search; at formality examination)</a:t>
            </a:r>
          </a:p>
          <a:p>
            <a:pPr lvl="1"/>
            <a:r>
              <a:rPr lang="en-US" sz="2000" dirty="0">
                <a:latin typeface="Arial" charset="0"/>
                <a:ea typeface="Arial" charset="0"/>
                <a:cs typeface="Arial" charset="0"/>
              </a:rPr>
              <a:t>Become apparent only in comparison to prior art '</a:t>
            </a:r>
            <a:r>
              <a:rPr lang="en-US" sz="2000" b="1" dirty="0">
                <a:latin typeface="Arial" charset="0"/>
                <a:ea typeface="Arial" charset="0"/>
                <a:cs typeface="Arial" charset="0"/>
              </a:rPr>
              <a:t>a posteriori</a:t>
            </a:r>
            <a:r>
              <a:rPr lang="en-US" sz="2000" dirty="0">
                <a:latin typeface="Arial" charset="0"/>
                <a:ea typeface="Arial" charset="0"/>
                <a:cs typeface="Arial" charset="0"/>
              </a:rPr>
              <a:t>' (i.e. after search, during substantive examination)</a:t>
            </a:r>
          </a:p>
          <a:p>
            <a:r>
              <a:rPr lang="en-US" sz="2000" dirty="0">
                <a:latin typeface="Arial" charset="0"/>
              </a:rPr>
              <a:t>Unity is given 'when there is a technical relationship among the </a:t>
            </a:r>
            <a:r>
              <a:rPr lang="en-US" sz="2000" b="1" dirty="0">
                <a:latin typeface="Arial" charset="0"/>
              </a:rPr>
              <a:t>claimed </a:t>
            </a:r>
            <a:r>
              <a:rPr lang="en-US" sz="2000" dirty="0">
                <a:latin typeface="Arial" charset="0"/>
              </a:rPr>
              <a:t>inventions involving one or more of the same or corresponding special technical features'</a:t>
            </a:r>
          </a:p>
          <a:p>
            <a:endParaRPr lang="en-US" sz="2000" dirty="0">
              <a:latin typeface="Arial" charset="0"/>
            </a:endParaRPr>
          </a:p>
          <a:p>
            <a:endParaRPr lang="en-US" sz="2000" dirty="0">
              <a:latin typeface="Arial" charset="0"/>
            </a:endParaRPr>
          </a:p>
          <a:p>
            <a:pPr marL="342900" lvl="1" indent="-342900"/>
            <a:r>
              <a:rPr lang="en-US" sz="2000" dirty="0"/>
              <a:t>Unity is given as long as inventive subject matters are linked to </a:t>
            </a:r>
            <a:r>
              <a:rPr lang="en-US" sz="2000" b="1" dirty="0"/>
              <a:t>same inventive concept</a:t>
            </a:r>
            <a:r>
              <a:rPr lang="en-US" sz="2000" dirty="0"/>
              <a:t>, i.e. variations of solutions of same problem</a:t>
            </a:r>
            <a:endParaRPr lang="en-US" sz="2000" b="1" dirty="0"/>
          </a:p>
          <a:p>
            <a:endParaRPr lang="en-US" sz="2000" dirty="0">
              <a:latin typeface="Arial" charset="0"/>
            </a:endParaRPr>
          </a:p>
        </p:txBody>
      </p:sp>
      <p:sp>
        <p:nvSpPr>
          <p:cNvPr id="35843" name="TextBox 16"/>
          <p:cNvSpPr txBox="1">
            <a:spLocks noChangeArrowheads="1"/>
          </p:cNvSpPr>
          <p:nvPr/>
        </p:nvSpPr>
        <p:spPr bwMode="auto">
          <a:xfrm>
            <a:off x="899592" y="4188691"/>
            <a:ext cx="4114800" cy="381000"/>
          </a:xfrm>
          <a:prstGeom prst="rect">
            <a:avLst/>
          </a:prstGeom>
          <a:solidFill>
            <a:srgbClr val="CCFFCC"/>
          </a:solidFill>
          <a:ln w="9525">
            <a:solidFill>
              <a:srgbClr val="008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r>
              <a:rPr lang="de-DE" sz="2000"/>
              <a:t>PCT Rule 13.2; EPC Rule 44(1)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Arial" charset="0"/>
              </a:rPr>
              <a:t>Unity of patents – generic example</a:t>
            </a:r>
          </a:p>
        </p:txBody>
      </p:sp>
      <p:sp>
        <p:nvSpPr>
          <p:cNvPr id="23555" name="Content Placeholder 2"/>
          <p:cNvSpPr>
            <a:spLocks noGrp="1"/>
          </p:cNvSpPr>
          <p:nvPr>
            <p:ph idx="1"/>
          </p:nvPr>
        </p:nvSpPr>
        <p:spPr>
          <a:xfrm>
            <a:off x="457200" y="1371600"/>
            <a:ext cx="8229600" cy="4352925"/>
          </a:xfrm>
        </p:spPr>
        <p:txBody>
          <a:bodyPr/>
          <a:lstStyle/>
          <a:p>
            <a:pPr>
              <a:buFontTx/>
              <a:buNone/>
            </a:pPr>
            <a:r>
              <a:rPr lang="en-US" sz="2000">
                <a:latin typeface="Arial" charset="0"/>
              </a:rPr>
              <a:t>(Academic) Example from PCT Examination Guidelines 10.03</a:t>
            </a:r>
          </a:p>
          <a:p>
            <a:r>
              <a:rPr lang="en-US" sz="2000">
                <a:latin typeface="Arial" charset="0"/>
              </a:rPr>
              <a:t>Three independet claims:</a:t>
            </a:r>
          </a:p>
          <a:p>
            <a:pPr lvl="1"/>
            <a:r>
              <a:rPr lang="en-US" sz="2000">
                <a:latin typeface="Arial" charset="0"/>
                <a:ea typeface="Arial" charset="0"/>
                <a:cs typeface="Arial" charset="0"/>
              </a:rPr>
              <a:t>Claim 1: A + X</a:t>
            </a:r>
          </a:p>
          <a:p>
            <a:pPr lvl="1"/>
            <a:r>
              <a:rPr lang="en-US" sz="2000">
                <a:latin typeface="Arial" charset="0"/>
                <a:ea typeface="Arial" charset="0"/>
                <a:cs typeface="Arial" charset="0"/>
              </a:rPr>
              <a:t>Claim 2: A + Y</a:t>
            </a:r>
          </a:p>
          <a:p>
            <a:pPr lvl="1"/>
            <a:r>
              <a:rPr lang="en-US" sz="2000">
                <a:latin typeface="Arial" charset="0"/>
                <a:ea typeface="Arial" charset="0"/>
                <a:cs typeface="Arial" charset="0"/>
              </a:rPr>
              <a:t>Claim 3: X + Y</a:t>
            </a:r>
          </a:p>
          <a:p>
            <a:r>
              <a:rPr lang="en-US" sz="2000">
                <a:latin typeface="Arial" charset="0"/>
              </a:rPr>
              <a:t>'A priori' lack of unity because claim 3 has nothing in common with claims 1 and 2</a:t>
            </a:r>
          </a:p>
          <a:p>
            <a:r>
              <a:rPr lang="en-US" sz="2000">
                <a:latin typeface="Arial" charset="0"/>
              </a:rPr>
              <a:t>'A posteriori' lack of unity if search reveals that feature A which is common to Claims 1 and 2 is known; then X and Y would be special technical features describing the difference to the known prior art A, however they are distinct and have nothing in common</a:t>
            </a:r>
          </a:p>
          <a:p>
            <a:r>
              <a:rPr lang="en-US" sz="2000">
                <a:latin typeface="Arial" charset="0"/>
              </a:rPr>
              <a:t>See further examples and discussion in the PCT Examination Guidelines</a:t>
            </a:r>
            <a:endParaRPr lang="de-DE" sz="2000">
              <a:latin typeface="Arial" charset="0"/>
            </a:endParaRPr>
          </a:p>
          <a:p>
            <a:endParaRPr lang="de-DE" sz="2000">
              <a:latin typeface="Arial" charset="0"/>
            </a:endParaRPr>
          </a:p>
          <a:p>
            <a:endParaRPr lang="en-US" sz="2000">
              <a:latin typeface="Arial" charset="0"/>
            </a:endParaRPr>
          </a:p>
          <a:p>
            <a:endParaRPr lang="en-US" sz="200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de-DE">
                <a:latin typeface="Arial" charset="0"/>
              </a:rPr>
              <a:t>Agenda</a:t>
            </a:r>
          </a:p>
        </p:txBody>
      </p:sp>
      <p:sp>
        <p:nvSpPr>
          <p:cNvPr id="16386" name="Content Placeholder 2"/>
          <p:cNvSpPr>
            <a:spLocks noGrp="1"/>
          </p:cNvSpPr>
          <p:nvPr>
            <p:ph idx="1"/>
          </p:nvPr>
        </p:nvSpPr>
        <p:spPr/>
        <p:txBody>
          <a:bodyPr/>
          <a:lstStyle/>
          <a:p>
            <a:endParaRPr lang="de-DE">
              <a:latin typeface="Arial" charset="0"/>
            </a:endParaRPr>
          </a:p>
          <a:p>
            <a:r>
              <a:rPr lang="de-DE">
                <a:latin typeface="Arial" charset="0"/>
              </a:rPr>
              <a:t>Types of claims</a:t>
            </a:r>
          </a:p>
          <a:p>
            <a:r>
              <a:rPr lang="de-DE">
                <a:latin typeface="Arial" charset="0"/>
              </a:rPr>
              <a:t>Unity of patents</a:t>
            </a:r>
          </a:p>
          <a:p>
            <a:r>
              <a:rPr lang="de-DE">
                <a:latin typeface="Arial" charset="0"/>
              </a:rPr>
              <a:t>Claims evolution</a:t>
            </a:r>
          </a:p>
          <a:p>
            <a:endParaRPr lang="de-DE">
              <a:latin typeface="Arial" charset="0"/>
            </a:endParaRPr>
          </a:p>
          <a:p>
            <a:endParaRPr lang="de-DE">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a:latin typeface="Arial" charset="0"/>
              </a:rPr>
              <a:t>Claim sample - one part claim</a:t>
            </a:r>
          </a:p>
        </p:txBody>
      </p:sp>
      <p:sp>
        <p:nvSpPr>
          <p:cNvPr id="46082" name="Rectangle 3"/>
          <p:cNvSpPr>
            <a:spLocks noGrp="1" noChangeArrowheads="1"/>
          </p:cNvSpPr>
          <p:nvPr>
            <p:ph type="body" idx="1"/>
          </p:nvPr>
        </p:nvSpPr>
        <p:spPr/>
        <p:txBody>
          <a:bodyPr/>
          <a:lstStyle/>
          <a:p>
            <a:pPr marL="457200" indent="-457200">
              <a:buFontTx/>
              <a:buAutoNum type="arabicPeriod"/>
            </a:pPr>
            <a:endParaRPr lang="en-US" sz="2000" dirty="0">
              <a:latin typeface="Arial" charset="0"/>
            </a:endParaRPr>
          </a:p>
          <a:p>
            <a:pPr marL="457200" indent="-457200">
              <a:buFontTx/>
              <a:buAutoNum type="arabicPeriod"/>
            </a:pPr>
            <a:endParaRPr lang="en-US" sz="2000" dirty="0">
              <a:latin typeface="Arial" charset="0"/>
            </a:endParaRPr>
          </a:p>
          <a:p>
            <a:pPr marL="457200" indent="-457200">
              <a:buFontTx/>
              <a:buAutoNum type="arabicPeriod"/>
            </a:pPr>
            <a:r>
              <a:rPr lang="en-US" sz="2000" dirty="0">
                <a:latin typeface="Arial" charset="0"/>
              </a:rPr>
              <a:t>A method of producing a soya bean product, the method including the step of </a:t>
            </a:r>
            <a:r>
              <a:rPr lang="en-US" sz="2000" dirty="0">
                <a:solidFill>
                  <a:srgbClr val="0000FF"/>
                </a:solidFill>
                <a:latin typeface="Arial" charset="0"/>
              </a:rPr>
              <a:t>exposing soya beans to an acidic aqueous solution</a:t>
            </a:r>
            <a:r>
              <a:rPr lang="en-US" sz="2000" dirty="0">
                <a:latin typeface="Arial" charset="0"/>
              </a:rPr>
              <a:t>.</a:t>
            </a:r>
          </a:p>
          <a:p>
            <a:pPr marL="457200" indent="-457200">
              <a:buFontTx/>
              <a:buNone/>
            </a:pPr>
            <a:endParaRPr lang="en-US" sz="2000" dirty="0">
              <a:latin typeface="Arial" charset="0"/>
            </a:endParaRPr>
          </a:p>
          <a:p>
            <a:pPr marL="457200" indent="-457200">
              <a:buFontTx/>
              <a:buNone/>
            </a:pPr>
            <a:endParaRPr lang="en-US" sz="2000" dirty="0">
              <a:latin typeface="Arial" charset="0"/>
            </a:endParaRPr>
          </a:p>
        </p:txBody>
      </p:sp>
      <p:sp>
        <p:nvSpPr>
          <p:cNvPr id="46083" name="Text Box 4"/>
          <p:cNvSpPr txBox="1">
            <a:spLocks noChangeArrowheads="1"/>
          </p:cNvSpPr>
          <p:nvPr/>
        </p:nvSpPr>
        <p:spPr bwMode="auto">
          <a:xfrm>
            <a:off x="3130" y="6497348"/>
            <a:ext cx="19431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715963" indent="-7159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dirty="0">
                <a:hlinkClick r:id="rId2"/>
              </a:rPr>
              <a:t>WO2005055733</a:t>
            </a:r>
            <a:endParaRPr lang="en-US" sz="1800" dirty="0"/>
          </a:p>
        </p:txBody>
      </p:sp>
      <p:sp>
        <p:nvSpPr>
          <p:cNvPr id="5" name="Text Box 8"/>
          <p:cNvSpPr txBox="1">
            <a:spLocks noChangeArrowheads="1"/>
          </p:cNvSpPr>
          <p:nvPr/>
        </p:nvSpPr>
        <p:spPr bwMode="auto">
          <a:xfrm>
            <a:off x="2627784" y="1844824"/>
            <a:ext cx="5040560" cy="376237"/>
          </a:xfrm>
          <a:prstGeom prst="rect">
            <a:avLst/>
          </a:prstGeom>
          <a:solidFill>
            <a:srgbClr val="CCFFFF"/>
          </a:solidFill>
          <a:ln w="9525">
            <a:solidFill>
              <a:schemeClr val="tx1"/>
            </a:solidFill>
            <a:miter lim="800000"/>
            <a:headEnd/>
            <a:tailEnd/>
          </a:ln>
        </p:spPr>
        <p:txBody>
          <a:bodyPr wrap="square">
            <a:spAutoFit/>
          </a:bodyPr>
          <a:lstStyle>
            <a:lvl1pPr marL="715963" indent="-7159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dirty="0"/>
              <a:t>Introducing part (category, purpose) (preamble)</a:t>
            </a:r>
          </a:p>
        </p:txBody>
      </p:sp>
      <p:sp>
        <p:nvSpPr>
          <p:cNvPr id="6" name="Line 11"/>
          <p:cNvSpPr>
            <a:spLocks noChangeShapeType="1"/>
          </p:cNvSpPr>
          <p:nvPr/>
        </p:nvSpPr>
        <p:spPr bwMode="auto">
          <a:xfrm flipH="1">
            <a:off x="2267744" y="2060848"/>
            <a:ext cx="360362"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7" name="Text Box 8"/>
          <p:cNvSpPr txBox="1">
            <a:spLocks noChangeArrowheads="1"/>
          </p:cNvSpPr>
          <p:nvPr/>
        </p:nvSpPr>
        <p:spPr bwMode="auto">
          <a:xfrm>
            <a:off x="3347864" y="3645024"/>
            <a:ext cx="1584176" cy="376237"/>
          </a:xfrm>
          <a:prstGeom prst="rect">
            <a:avLst/>
          </a:prstGeom>
          <a:solidFill>
            <a:srgbClr val="CCFFFF"/>
          </a:solidFill>
          <a:ln w="9525">
            <a:solidFill>
              <a:schemeClr val="tx1"/>
            </a:solidFill>
            <a:miter lim="800000"/>
            <a:headEnd/>
            <a:tailEnd/>
          </a:ln>
        </p:spPr>
        <p:txBody>
          <a:bodyPr wrap="square">
            <a:spAutoFit/>
          </a:bodyPr>
          <a:lstStyle>
            <a:lvl1pPr marL="715963" indent="-7159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dirty="0"/>
              <a:t>Body of claim</a:t>
            </a:r>
          </a:p>
        </p:txBody>
      </p:sp>
      <p:sp>
        <p:nvSpPr>
          <p:cNvPr id="8" name="Line 11"/>
          <p:cNvSpPr>
            <a:spLocks noChangeShapeType="1"/>
          </p:cNvSpPr>
          <p:nvPr/>
        </p:nvSpPr>
        <p:spPr bwMode="auto">
          <a:xfrm flipH="1" flipV="1">
            <a:off x="2987824" y="3140968"/>
            <a:ext cx="360362" cy="5040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Tree>
    <p:extLst>
      <p:ext uri="{BB962C8B-B14F-4D97-AF65-F5344CB8AC3E}">
        <p14:creationId xmlns:p14="http://schemas.microsoft.com/office/powerpoint/2010/main" val="1415520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6"/>
          <p:cNvSpPr>
            <a:spLocks noChangeArrowheads="1"/>
          </p:cNvSpPr>
          <p:nvPr/>
        </p:nvSpPr>
        <p:spPr bwMode="auto">
          <a:xfrm>
            <a:off x="1116013" y="3716338"/>
            <a:ext cx="7777162" cy="1944687"/>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0962" name="Rectangle 14"/>
          <p:cNvSpPr>
            <a:spLocks noChangeArrowheads="1"/>
          </p:cNvSpPr>
          <p:nvPr/>
        </p:nvSpPr>
        <p:spPr bwMode="auto">
          <a:xfrm>
            <a:off x="468313" y="3357563"/>
            <a:ext cx="2519362" cy="358775"/>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0963" name="Rectangle 15"/>
          <p:cNvSpPr>
            <a:spLocks noChangeArrowheads="1"/>
          </p:cNvSpPr>
          <p:nvPr/>
        </p:nvSpPr>
        <p:spPr bwMode="auto">
          <a:xfrm>
            <a:off x="1116013" y="2060575"/>
            <a:ext cx="7704137" cy="1296988"/>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0964" name="Rectangle 7"/>
          <p:cNvSpPr>
            <a:spLocks noChangeArrowheads="1"/>
          </p:cNvSpPr>
          <p:nvPr/>
        </p:nvSpPr>
        <p:spPr bwMode="auto">
          <a:xfrm>
            <a:off x="1116013" y="1628775"/>
            <a:ext cx="7127875" cy="43180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0965" name="Rectangle 5"/>
          <p:cNvSpPr>
            <a:spLocks noGrp="1" noChangeArrowheads="1"/>
          </p:cNvSpPr>
          <p:nvPr>
            <p:ph type="body" idx="1"/>
          </p:nvPr>
        </p:nvSpPr>
        <p:spPr>
          <a:xfrm>
            <a:off x="381000" y="1666875"/>
            <a:ext cx="8686800" cy="4352925"/>
          </a:xfrm>
        </p:spPr>
        <p:txBody>
          <a:bodyPr/>
          <a:lstStyle/>
          <a:p>
            <a:pPr marL="715963" indent="-715963">
              <a:spcBef>
                <a:spcPct val="40000"/>
              </a:spcBef>
              <a:buFontTx/>
              <a:buNone/>
            </a:pPr>
            <a:r>
              <a:rPr lang="en-US" sz="1800">
                <a:latin typeface="Arial" charset="0"/>
              </a:rPr>
              <a:t>1. 	A method of determining the torque induced in a rotating shaft (51), </a:t>
            </a:r>
          </a:p>
          <a:p>
            <a:pPr marL="715963" indent="-715963">
              <a:spcBef>
                <a:spcPct val="40000"/>
              </a:spcBef>
              <a:buFontTx/>
              <a:buNone/>
            </a:pPr>
            <a:r>
              <a:rPr lang="en-US" sz="1800" b="1">
                <a:solidFill>
                  <a:srgbClr val="0000FF"/>
                </a:solidFill>
                <a:latin typeface="Arial" charset="0"/>
              </a:rPr>
              <a:t>A</a:t>
            </a:r>
            <a:r>
              <a:rPr lang="en-US" sz="1800">
                <a:latin typeface="Arial" charset="0"/>
              </a:rPr>
              <a:t>	the shaft (51) having a torsional oscillation frequency that is dependent on the stiffness of the shaft (51), </a:t>
            </a:r>
          </a:p>
          <a:p>
            <a:pPr marL="715963" indent="-715963">
              <a:spcBef>
                <a:spcPct val="40000"/>
              </a:spcBef>
              <a:buFontTx/>
              <a:buNone/>
            </a:pPr>
            <a:r>
              <a:rPr lang="en-US" sz="1800" b="1">
                <a:solidFill>
                  <a:srgbClr val="0000FF"/>
                </a:solidFill>
                <a:latin typeface="Arial" charset="0"/>
              </a:rPr>
              <a:t>B</a:t>
            </a:r>
            <a:r>
              <a:rPr lang="en-US" sz="1800">
                <a:latin typeface="Arial" charset="0"/>
              </a:rPr>
              <a:t>	where the torsional oscillation frequency and the stiffness are dependent upon the operating conditions of the shaft (51),</a:t>
            </a:r>
          </a:p>
          <a:p>
            <a:pPr marL="715963" indent="-715963">
              <a:spcBef>
                <a:spcPct val="40000"/>
              </a:spcBef>
              <a:buFontTx/>
              <a:buNone/>
            </a:pPr>
            <a:r>
              <a:rPr lang="en-US" sz="1800">
                <a:latin typeface="Arial" charset="0"/>
              </a:rPr>
              <a:t>characterized in that</a:t>
            </a:r>
          </a:p>
          <a:p>
            <a:pPr marL="715963" indent="-715963">
              <a:spcBef>
                <a:spcPct val="40000"/>
              </a:spcBef>
              <a:buFontTx/>
              <a:buNone/>
            </a:pPr>
            <a:r>
              <a:rPr lang="en-US" sz="1800" b="1">
                <a:solidFill>
                  <a:srgbClr val="0000FF"/>
                </a:solidFill>
                <a:latin typeface="Arial" charset="0"/>
              </a:rPr>
              <a:t>C</a:t>
            </a:r>
            <a:r>
              <a:rPr lang="en-US" sz="1800">
                <a:latin typeface="Arial" charset="0"/>
              </a:rPr>
              <a:t>	the torsional oscillation frequency of the rotating shaft (51) is measured (35);</a:t>
            </a:r>
          </a:p>
          <a:p>
            <a:pPr marL="715963" indent="-715963">
              <a:spcBef>
                <a:spcPct val="40000"/>
              </a:spcBef>
              <a:buFontTx/>
              <a:buNone/>
            </a:pPr>
            <a:r>
              <a:rPr lang="en-US" sz="1800" b="1">
                <a:solidFill>
                  <a:srgbClr val="0000FF"/>
                </a:solidFill>
                <a:latin typeface="Arial" charset="0"/>
              </a:rPr>
              <a:t>D</a:t>
            </a:r>
            <a:r>
              <a:rPr lang="en-US" sz="1800">
                <a:latin typeface="Arial" charset="0"/>
              </a:rPr>
              <a:t>	the twist induced in the rotating shaft (51) by the torque is measured (39); and </a:t>
            </a:r>
          </a:p>
          <a:p>
            <a:pPr marL="715963" indent="-715963">
              <a:spcBef>
                <a:spcPct val="40000"/>
              </a:spcBef>
              <a:buFontTx/>
              <a:buNone/>
            </a:pPr>
            <a:r>
              <a:rPr lang="en-US" sz="1800" b="1">
                <a:solidFill>
                  <a:srgbClr val="0000FF"/>
                </a:solidFill>
                <a:latin typeface="Arial" charset="0"/>
              </a:rPr>
              <a:t>E</a:t>
            </a:r>
            <a:r>
              <a:rPr lang="en-US" sz="1800">
                <a:latin typeface="Arial" charset="0"/>
              </a:rPr>
              <a:t>	the measured value of the torsional oscillation frequency and the measured value of the induced twist are used (41) to determine the torque induced in the shaft (51).</a:t>
            </a:r>
          </a:p>
        </p:txBody>
      </p:sp>
      <p:sp>
        <p:nvSpPr>
          <p:cNvPr id="40966" name="Rectangle 4"/>
          <p:cNvSpPr>
            <a:spLocks noGrp="1" noChangeArrowheads="1"/>
          </p:cNvSpPr>
          <p:nvPr>
            <p:ph type="title"/>
          </p:nvPr>
        </p:nvSpPr>
        <p:spPr/>
        <p:txBody>
          <a:bodyPr/>
          <a:lstStyle/>
          <a:p>
            <a:r>
              <a:rPr lang="en-US">
                <a:latin typeface="Arial" charset="0"/>
              </a:rPr>
              <a:t>Claim sample – two part claim</a:t>
            </a:r>
          </a:p>
        </p:txBody>
      </p:sp>
      <p:sp>
        <p:nvSpPr>
          <p:cNvPr id="40967" name="Text Box 6"/>
          <p:cNvSpPr txBox="1">
            <a:spLocks noChangeArrowheads="1"/>
          </p:cNvSpPr>
          <p:nvPr/>
        </p:nvSpPr>
        <p:spPr bwMode="auto">
          <a:xfrm>
            <a:off x="0" y="6491287"/>
            <a:ext cx="23764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dirty="0">
                <a:hlinkClick r:id="rId3"/>
              </a:rPr>
              <a:t>EP 2006651 A2</a:t>
            </a:r>
            <a:endParaRPr lang="en-US" sz="1800" dirty="0"/>
          </a:p>
        </p:txBody>
      </p:sp>
      <p:sp>
        <p:nvSpPr>
          <p:cNvPr id="40968" name="Text Box 8"/>
          <p:cNvSpPr txBox="1">
            <a:spLocks noChangeArrowheads="1"/>
          </p:cNvSpPr>
          <p:nvPr/>
        </p:nvSpPr>
        <p:spPr bwMode="auto">
          <a:xfrm>
            <a:off x="4787900" y="1147763"/>
            <a:ext cx="3960813" cy="376237"/>
          </a:xfrm>
          <a:prstGeom prst="rect">
            <a:avLst/>
          </a:prstGeom>
          <a:solidFill>
            <a:srgbClr val="CCFFFF"/>
          </a:solidFill>
          <a:ln w="9525">
            <a:solidFill>
              <a:schemeClr val="tx1"/>
            </a:solidFill>
            <a:miter lim="800000"/>
            <a:headEnd/>
            <a:tailEnd/>
          </a:ln>
        </p:spPr>
        <p:txBody>
          <a:bodyPr>
            <a:spAutoFit/>
          </a:bodyPr>
          <a:lstStyle>
            <a:lvl1pPr marL="715963" indent="-7159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a:t>Introducing part (category, purpose)</a:t>
            </a:r>
          </a:p>
        </p:txBody>
      </p:sp>
      <p:sp>
        <p:nvSpPr>
          <p:cNvPr id="40969" name="Line 9"/>
          <p:cNvSpPr>
            <a:spLocks noChangeShapeType="1"/>
          </p:cNvSpPr>
          <p:nvPr/>
        </p:nvSpPr>
        <p:spPr bwMode="auto">
          <a:xfrm flipH="1" flipV="1">
            <a:off x="611188" y="5373688"/>
            <a:ext cx="0" cy="71913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40970" name="Text Box 10"/>
          <p:cNvSpPr txBox="1">
            <a:spLocks noChangeArrowheads="1"/>
          </p:cNvSpPr>
          <p:nvPr/>
        </p:nvSpPr>
        <p:spPr bwMode="auto">
          <a:xfrm>
            <a:off x="539750" y="6092825"/>
            <a:ext cx="4489450" cy="369888"/>
          </a:xfrm>
          <a:prstGeom prst="rect">
            <a:avLst/>
          </a:prstGeom>
          <a:solidFill>
            <a:srgbClr val="CCFFFF"/>
          </a:solidFill>
          <a:ln w="9525">
            <a:solidFill>
              <a:schemeClr val="tx1"/>
            </a:solidFill>
            <a:miter lim="800000"/>
            <a:headEnd/>
            <a:tailEnd/>
          </a:ln>
        </p:spPr>
        <p:txBody>
          <a:bodyPr>
            <a:spAutoFit/>
          </a:bodyPr>
          <a:lstStyle>
            <a:lvl1pPr marL="715963" indent="-7159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dirty="0"/>
              <a:t>Sequence of 5 features A – E  (added)</a:t>
            </a:r>
          </a:p>
        </p:txBody>
      </p:sp>
      <p:sp>
        <p:nvSpPr>
          <p:cNvPr id="40971" name="Line 11"/>
          <p:cNvSpPr>
            <a:spLocks noChangeShapeType="1"/>
          </p:cNvSpPr>
          <p:nvPr/>
        </p:nvSpPr>
        <p:spPr bwMode="auto">
          <a:xfrm flipH="1">
            <a:off x="4440238" y="1392238"/>
            <a:ext cx="360362"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40972" name="Text Box 12"/>
          <p:cNvSpPr txBox="1">
            <a:spLocks noChangeArrowheads="1"/>
          </p:cNvSpPr>
          <p:nvPr/>
        </p:nvSpPr>
        <p:spPr bwMode="auto">
          <a:xfrm>
            <a:off x="3492500" y="3357563"/>
            <a:ext cx="2159000" cy="376237"/>
          </a:xfrm>
          <a:prstGeom prst="rect">
            <a:avLst/>
          </a:prstGeom>
          <a:solidFill>
            <a:srgbClr val="CCFFFF"/>
          </a:solidFill>
          <a:ln w="9525">
            <a:solidFill>
              <a:schemeClr val="tx1"/>
            </a:solidFill>
            <a:miter lim="800000"/>
            <a:headEnd/>
            <a:tailEnd/>
          </a:ln>
        </p:spPr>
        <p:txBody>
          <a:bodyPr>
            <a:spAutoFit/>
          </a:bodyPr>
          <a:lstStyle>
            <a:lvl1pPr marL="715963" indent="-7159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a:t>generic expression</a:t>
            </a:r>
          </a:p>
        </p:txBody>
      </p:sp>
      <p:sp>
        <p:nvSpPr>
          <p:cNvPr id="40973" name="Line 13"/>
          <p:cNvSpPr>
            <a:spLocks noChangeShapeType="1"/>
          </p:cNvSpPr>
          <p:nvPr/>
        </p:nvSpPr>
        <p:spPr bwMode="auto">
          <a:xfrm flipH="1" flipV="1">
            <a:off x="2987675" y="3573463"/>
            <a:ext cx="5048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p:txBody>
          <a:bodyPr/>
          <a:lstStyle/>
          <a:p>
            <a:r>
              <a:rPr lang="en-US" dirty="0">
                <a:latin typeface="Arial" charset="0"/>
              </a:rPr>
              <a:t>Types of independent claims</a:t>
            </a:r>
          </a:p>
        </p:txBody>
      </p:sp>
      <p:sp>
        <p:nvSpPr>
          <p:cNvPr id="17411" name="Rectangle 3"/>
          <p:cNvSpPr>
            <a:spLocks noGrp="1" noChangeArrowheads="1"/>
          </p:cNvSpPr>
          <p:nvPr>
            <p:ph type="body" idx="4294967295"/>
          </p:nvPr>
        </p:nvSpPr>
        <p:spPr>
          <a:xfrm>
            <a:off x="457200" y="1666875"/>
            <a:ext cx="6419056" cy="4352925"/>
          </a:xfrm>
        </p:spPr>
        <p:txBody>
          <a:bodyPr/>
          <a:lstStyle/>
          <a:p>
            <a:pPr eaLnBrk="1" hangingPunct="1"/>
            <a:r>
              <a:rPr lang="en-US" sz="2000" b="1" dirty="0">
                <a:solidFill>
                  <a:srgbClr val="0000FF"/>
                </a:solidFill>
                <a:latin typeface="Arial" charset="0"/>
              </a:rPr>
              <a:t>One part claim</a:t>
            </a:r>
            <a:r>
              <a:rPr lang="en-US" sz="2000" dirty="0">
                <a:latin typeface="Arial" charset="0"/>
              </a:rPr>
              <a:t>:</a:t>
            </a:r>
          </a:p>
          <a:p>
            <a:pPr eaLnBrk="1" hangingPunct="1">
              <a:buFontTx/>
              <a:buNone/>
            </a:pPr>
            <a:r>
              <a:rPr lang="en-US" sz="2000" dirty="0">
                <a:latin typeface="Arial" charset="0"/>
              </a:rPr>
              <a:t>	includes just list of the essential features</a:t>
            </a:r>
          </a:p>
          <a:p>
            <a:pPr eaLnBrk="1" hangingPunct="1">
              <a:buFontTx/>
              <a:buNone/>
            </a:pPr>
            <a:r>
              <a:rPr lang="en-US" sz="2000" dirty="0">
                <a:latin typeface="Arial" charset="0"/>
              </a:rPr>
              <a:t>	</a:t>
            </a:r>
            <a:r>
              <a:rPr lang="ja-JP" altLang="en-US" sz="2000" dirty="0">
                <a:latin typeface="Arial" charset="0"/>
              </a:rPr>
              <a:t>“</a:t>
            </a:r>
            <a:r>
              <a:rPr lang="en-US" altLang="ja-JP" sz="2000" dirty="0">
                <a:latin typeface="Arial" charset="0"/>
              </a:rPr>
              <a:t>1.	Apparatus {with, where, comprising} A,B,C,D</a:t>
            </a:r>
            <a:r>
              <a:rPr lang="ja-JP" altLang="en-US" sz="2000" dirty="0">
                <a:latin typeface="Arial" charset="0"/>
              </a:rPr>
              <a:t>”</a:t>
            </a:r>
            <a:endParaRPr lang="de-DE" altLang="ja-JP" sz="2000" dirty="0">
              <a:latin typeface="Arial" charset="0"/>
            </a:endParaRPr>
          </a:p>
          <a:p>
            <a:pPr eaLnBrk="1" hangingPunct="1">
              <a:buFontTx/>
              <a:buNone/>
            </a:pPr>
            <a:endParaRPr lang="de-DE" altLang="ja-JP" sz="2000" dirty="0">
              <a:latin typeface="Arial" charset="0"/>
            </a:endParaRPr>
          </a:p>
          <a:p>
            <a:pPr eaLnBrk="1" hangingPunct="1">
              <a:buFontTx/>
              <a:buNone/>
            </a:pPr>
            <a:endParaRPr lang="de-DE" altLang="ja-JP" sz="2000" dirty="0">
              <a:latin typeface="Arial" charset="0"/>
            </a:endParaRPr>
          </a:p>
          <a:p>
            <a:pPr eaLnBrk="1" hangingPunct="1">
              <a:buFontTx/>
              <a:buNone/>
            </a:pPr>
            <a:endParaRPr lang="de-DE" altLang="ja-JP" sz="2000" dirty="0">
              <a:latin typeface="Arial" charset="0"/>
            </a:endParaRPr>
          </a:p>
          <a:p>
            <a:pPr eaLnBrk="1" hangingPunct="1">
              <a:buFontTx/>
              <a:buNone/>
            </a:pPr>
            <a:endParaRPr lang="de-DE" altLang="ja-JP" sz="2000" dirty="0">
              <a:latin typeface="Arial" charset="0"/>
            </a:endParaRPr>
          </a:p>
          <a:p>
            <a:pPr eaLnBrk="1" hangingPunct="1">
              <a:buFontTx/>
              <a:buNone/>
            </a:pPr>
            <a:endParaRPr lang="en-US" altLang="ja-JP" sz="2000" dirty="0">
              <a:latin typeface="Arial" charset="0"/>
            </a:endParaRPr>
          </a:p>
          <a:p>
            <a:pPr eaLnBrk="1" hangingPunct="1">
              <a:buFontTx/>
              <a:buNone/>
            </a:pPr>
            <a:endParaRPr lang="en-US" sz="2000" dirty="0">
              <a:latin typeface="Arial" charset="0"/>
            </a:endParaRPr>
          </a:p>
          <a:p>
            <a:pPr eaLnBrk="1" hangingPunct="1">
              <a:buFontTx/>
              <a:buNone/>
            </a:pPr>
            <a:endParaRPr lang="en-US" sz="2000" b="1" dirty="0">
              <a:latin typeface="Arial" charset="0"/>
            </a:endParaRPr>
          </a:p>
          <a:p>
            <a:pPr eaLnBrk="1" hangingPunct="1"/>
            <a:endParaRPr lang="en-US" sz="2000" dirty="0">
              <a:latin typeface="Arial" charset="0"/>
            </a:endParaRPr>
          </a:p>
          <a:p>
            <a:pPr lvl="1" eaLnBrk="1" hangingPunct="1"/>
            <a:endParaRPr lang="en-US" sz="2000" dirty="0">
              <a:latin typeface="Arial" charset="0"/>
              <a:ea typeface="Arial" charset="0"/>
              <a:cs typeface="Arial" charset="0"/>
            </a:endParaRPr>
          </a:p>
          <a:p>
            <a:pPr eaLnBrk="1" hangingPunct="1"/>
            <a:endParaRPr lang="en-US" sz="2000" dirty="0">
              <a:latin typeface="Arial" charset="0"/>
            </a:endParaRPr>
          </a:p>
        </p:txBody>
      </p:sp>
      <p:grpSp>
        <p:nvGrpSpPr>
          <p:cNvPr id="2" name="Group 4"/>
          <p:cNvGrpSpPr>
            <a:grpSpLocks/>
          </p:cNvGrpSpPr>
          <p:nvPr/>
        </p:nvGrpSpPr>
        <p:grpSpPr bwMode="auto">
          <a:xfrm>
            <a:off x="7308304" y="1628800"/>
            <a:ext cx="1543050" cy="2493963"/>
            <a:chOff x="6019800" y="3657600"/>
            <a:chExt cx="1524000" cy="1905000"/>
          </a:xfrm>
        </p:grpSpPr>
        <p:sp>
          <p:nvSpPr>
            <p:cNvPr id="3" name="Rectangle 5"/>
            <p:cNvSpPr>
              <a:spLocks noChangeArrowheads="1"/>
            </p:cNvSpPr>
            <p:nvPr/>
          </p:nvSpPr>
          <p:spPr bwMode="auto">
            <a:xfrm>
              <a:off x="6019800" y="3961964"/>
              <a:ext cx="1524000" cy="1600636"/>
            </a:xfrm>
            <a:prstGeom prst="rect">
              <a:avLst/>
            </a:prstGeom>
            <a:gradFill rotWithShape="1">
              <a:gsLst>
                <a:gs pos="0">
                  <a:srgbClr val="E1FFFF"/>
                </a:gs>
                <a:gs pos="64999">
                  <a:srgbClr val="B6FFFF"/>
                </a:gs>
                <a:gs pos="100000">
                  <a:srgbClr val="95FFFF"/>
                </a:gs>
              </a:gsLst>
              <a:lin ang="5400000" scaled="1"/>
            </a:gradFill>
            <a:ln w="9525">
              <a:solidFill>
                <a:srgbClr val="2ECBCB"/>
              </a:solidFill>
              <a:miter lim="800000"/>
              <a:headEnd/>
              <a:tailEnd/>
            </a:ln>
            <a:effectLst>
              <a:outerShdw blurRad="40000" dist="20000" dir="5400000" rotWithShape="0">
                <a:srgbClr val="000000">
                  <a:alpha val="37999"/>
                </a:srgbClr>
              </a:outerShdw>
            </a:effectLst>
          </p:spPr>
          <p:txBody>
            <a:bodyPr anchor="ctr"/>
            <a:lstStyle/>
            <a:p>
              <a:pPr>
                <a:defRPr/>
              </a:pPr>
              <a:r>
                <a:rPr lang="de-DE">
                  <a:solidFill>
                    <a:srgbClr val="000000"/>
                  </a:solidFill>
                  <a:latin typeface="+mn-lt"/>
                  <a:ea typeface="+mn-ea"/>
                  <a:cs typeface="+mn-cs"/>
                </a:rPr>
                <a:t>Feature A</a:t>
              </a:r>
            </a:p>
            <a:p>
              <a:pPr>
                <a:defRPr/>
              </a:pPr>
              <a:r>
                <a:rPr lang="de-DE">
                  <a:solidFill>
                    <a:srgbClr val="000000"/>
                  </a:solidFill>
                  <a:latin typeface="+mn-lt"/>
                  <a:ea typeface="+mn-ea"/>
                  <a:cs typeface="+mn-cs"/>
                </a:rPr>
                <a:t>Feature B</a:t>
              </a:r>
            </a:p>
            <a:p>
              <a:pPr>
                <a:defRPr/>
              </a:pPr>
              <a:r>
                <a:rPr lang="de-DE">
                  <a:solidFill>
                    <a:srgbClr val="000000"/>
                  </a:solidFill>
                  <a:latin typeface="+mn-lt"/>
                  <a:ea typeface="+mn-ea"/>
                  <a:cs typeface="+mn-cs"/>
                </a:rPr>
                <a:t>Feature C</a:t>
              </a:r>
            </a:p>
            <a:p>
              <a:pPr>
                <a:defRPr/>
              </a:pPr>
              <a:r>
                <a:rPr lang="de-DE">
                  <a:solidFill>
                    <a:srgbClr val="000000"/>
                  </a:solidFill>
                  <a:latin typeface="+mn-lt"/>
                  <a:ea typeface="+mn-ea"/>
                  <a:cs typeface="+mn-cs"/>
                </a:rPr>
                <a:t>Feature D</a:t>
              </a:r>
            </a:p>
          </p:txBody>
        </p:sp>
        <p:sp>
          <p:nvSpPr>
            <p:cNvPr id="4" name="Rectangle 6"/>
            <p:cNvSpPr>
              <a:spLocks noChangeArrowheads="1"/>
            </p:cNvSpPr>
            <p:nvPr/>
          </p:nvSpPr>
          <p:spPr bwMode="auto">
            <a:xfrm>
              <a:off x="6019800" y="3657600"/>
              <a:ext cx="1524000" cy="304364"/>
            </a:xfrm>
            <a:prstGeom prst="rect">
              <a:avLst/>
            </a:prstGeom>
            <a:gradFill rotWithShape="1">
              <a:gsLst>
                <a:gs pos="0">
                  <a:srgbClr val="FFFFFC"/>
                </a:gs>
                <a:gs pos="64999">
                  <a:srgbClr val="FFFFF9"/>
                </a:gs>
                <a:gs pos="100000">
                  <a:srgbClr val="FFFFF7"/>
                </a:gs>
              </a:gsLst>
              <a:lin ang="5400000" scaled="1"/>
            </a:gradFill>
            <a:ln w="9525">
              <a:solidFill>
                <a:srgbClr val="FAFAF1"/>
              </a:solidFill>
              <a:miter lim="800000"/>
              <a:headEnd/>
              <a:tailEnd/>
            </a:ln>
            <a:effectLst>
              <a:outerShdw blurRad="40000" dist="20000" dir="5400000" rotWithShape="0">
                <a:srgbClr val="000000">
                  <a:alpha val="37999"/>
                </a:srgbClr>
              </a:outerShdw>
            </a:effectLst>
          </p:spPr>
          <p:txBody>
            <a:bodyPr anchor="ctr"/>
            <a:lstStyle/>
            <a:p>
              <a:pPr algn="ctr">
                <a:defRPr/>
              </a:pPr>
              <a:r>
                <a:rPr lang="de-DE" sz="2000" dirty="0">
                  <a:solidFill>
                    <a:srgbClr val="000000"/>
                  </a:solidFill>
                  <a:latin typeface="+mn-lt"/>
                  <a:ea typeface="+mn-ea"/>
                  <a:cs typeface="+mn-cs"/>
                </a:rPr>
                <a:t>Invention</a:t>
              </a:r>
            </a:p>
          </p:txBody>
        </p:sp>
      </p:grpSp>
    </p:spTree>
    <p:extLst>
      <p:ext uri="{BB962C8B-B14F-4D97-AF65-F5344CB8AC3E}">
        <p14:creationId xmlns:p14="http://schemas.microsoft.com/office/powerpoint/2010/main" val="83785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p:txBody>
          <a:bodyPr/>
          <a:lstStyle/>
          <a:p>
            <a:r>
              <a:rPr lang="en-US">
                <a:latin typeface="Arial" charset="0"/>
              </a:rPr>
              <a:t>Types of claims</a:t>
            </a:r>
          </a:p>
        </p:txBody>
      </p:sp>
      <p:sp>
        <p:nvSpPr>
          <p:cNvPr id="17411" name="Rectangle 3"/>
          <p:cNvSpPr>
            <a:spLocks noGrp="1" noChangeArrowheads="1"/>
          </p:cNvSpPr>
          <p:nvPr>
            <p:ph type="body" idx="4294967295"/>
          </p:nvPr>
        </p:nvSpPr>
        <p:spPr>
          <a:xfrm>
            <a:off x="457200" y="1666875"/>
            <a:ext cx="6248400" cy="4352925"/>
          </a:xfrm>
        </p:spPr>
        <p:txBody>
          <a:bodyPr/>
          <a:lstStyle/>
          <a:p>
            <a:pPr eaLnBrk="1" hangingPunct="1">
              <a:buFontTx/>
              <a:buNone/>
            </a:pPr>
            <a:endParaRPr lang="en-US" sz="2000" dirty="0">
              <a:latin typeface="Arial" charset="0"/>
            </a:endParaRPr>
          </a:p>
          <a:p>
            <a:pPr eaLnBrk="1" hangingPunct="1">
              <a:buFontTx/>
              <a:buNone/>
            </a:pPr>
            <a:endParaRPr lang="en-US" sz="2000" dirty="0">
              <a:latin typeface="Arial" charset="0"/>
            </a:endParaRPr>
          </a:p>
          <a:p>
            <a:pPr eaLnBrk="1" hangingPunct="1">
              <a:buFontTx/>
              <a:buNone/>
            </a:pPr>
            <a:endParaRPr lang="en-US" sz="2000" dirty="0">
              <a:latin typeface="Arial" charset="0"/>
            </a:endParaRPr>
          </a:p>
          <a:p>
            <a:pPr eaLnBrk="1" hangingPunct="1">
              <a:buFontTx/>
              <a:buNone/>
            </a:pPr>
            <a:endParaRPr lang="en-US" sz="2000" dirty="0">
              <a:latin typeface="Arial" charset="0"/>
            </a:endParaRPr>
          </a:p>
          <a:p>
            <a:pPr eaLnBrk="1" hangingPunct="1"/>
            <a:r>
              <a:rPr lang="en-US" sz="2000" b="1" dirty="0">
                <a:solidFill>
                  <a:srgbClr val="0000FF"/>
                </a:solidFill>
                <a:latin typeface="Arial" charset="0"/>
              </a:rPr>
              <a:t>Two part claim</a:t>
            </a:r>
            <a:r>
              <a:rPr lang="en-US" sz="2000" dirty="0">
                <a:latin typeface="Arial" charset="0"/>
              </a:rPr>
              <a:t>: </a:t>
            </a:r>
          </a:p>
          <a:p>
            <a:pPr eaLnBrk="1" hangingPunct="1">
              <a:buFontTx/>
              <a:buNone/>
            </a:pPr>
            <a:r>
              <a:rPr lang="en-US" sz="2000" dirty="0">
                <a:latin typeface="Arial" charset="0"/>
              </a:rPr>
              <a:t>	</a:t>
            </a:r>
            <a:r>
              <a:rPr lang="ja-JP" altLang="en-US" sz="2000" dirty="0">
                <a:latin typeface="Arial" charset="0"/>
              </a:rPr>
              <a:t>“</a:t>
            </a:r>
            <a:r>
              <a:rPr lang="en-US" altLang="ja-JP" sz="2000" dirty="0">
                <a:latin typeface="Arial" charset="0"/>
              </a:rPr>
              <a:t>1. 	</a:t>
            </a:r>
            <a:r>
              <a:rPr lang="en-US" altLang="ja-JP" sz="2000" dirty="0">
                <a:solidFill>
                  <a:schemeClr val="hlink"/>
                </a:solidFill>
                <a:latin typeface="Arial" charset="0"/>
              </a:rPr>
              <a:t>Apparatus with A, B and C</a:t>
            </a:r>
            <a:r>
              <a:rPr lang="en-US" altLang="ja-JP" sz="2000" dirty="0">
                <a:latin typeface="Arial" charset="0"/>
              </a:rPr>
              <a:t>,</a:t>
            </a:r>
          </a:p>
          <a:p>
            <a:pPr eaLnBrk="1" hangingPunct="1">
              <a:buFontTx/>
              <a:buNone/>
            </a:pPr>
            <a:r>
              <a:rPr lang="en-US" sz="2000" dirty="0">
                <a:latin typeface="Arial" charset="0"/>
              </a:rPr>
              <a:t>		</a:t>
            </a:r>
            <a:r>
              <a:rPr lang="en-US" sz="2000" dirty="0">
                <a:solidFill>
                  <a:srgbClr val="990099"/>
                </a:solidFill>
                <a:latin typeface="Arial" charset="0"/>
              </a:rPr>
              <a:t>characterized in that D</a:t>
            </a:r>
            <a:r>
              <a:rPr lang="ja-JP" altLang="en-US" sz="2000" dirty="0">
                <a:latin typeface="Arial" charset="0"/>
              </a:rPr>
              <a:t>”</a:t>
            </a:r>
            <a:endParaRPr lang="en-US" altLang="ja-JP" sz="2000" dirty="0">
              <a:solidFill>
                <a:srgbClr val="990099"/>
              </a:solidFill>
              <a:latin typeface="Arial" charset="0"/>
            </a:endParaRPr>
          </a:p>
          <a:p>
            <a:pPr eaLnBrk="1" hangingPunct="1">
              <a:buFontTx/>
              <a:buNone/>
            </a:pPr>
            <a:r>
              <a:rPr lang="en-US" sz="2000" dirty="0">
                <a:latin typeface="Arial" charset="0"/>
              </a:rPr>
              <a:t>	</a:t>
            </a:r>
          </a:p>
          <a:p>
            <a:pPr eaLnBrk="1" hangingPunct="1">
              <a:buFontTx/>
              <a:buNone/>
            </a:pPr>
            <a:r>
              <a:rPr lang="en-US" sz="2000" dirty="0">
                <a:latin typeface="Arial" charset="0"/>
              </a:rPr>
              <a:t>	&gt; </a:t>
            </a:r>
            <a:r>
              <a:rPr lang="en-US" sz="2000" dirty="0">
                <a:solidFill>
                  <a:schemeClr val="hlink"/>
                </a:solidFill>
                <a:latin typeface="Arial" charset="0"/>
              </a:rPr>
              <a:t>first part (preamble) describes closest prior art</a:t>
            </a:r>
          </a:p>
          <a:p>
            <a:pPr eaLnBrk="1" hangingPunct="1">
              <a:buFontTx/>
              <a:buNone/>
            </a:pPr>
            <a:r>
              <a:rPr lang="en-US" sz="2000" dirty="0">
                <a:latin typeface="Arial" charset="0"/>
              </a:rPr>
              <a:t>	&gt; </a:t>
            </a:r>
            <a:r>
              <a:rPr lang="en-US" sz="2000" dirty="0">
                <a:solidFill>
                  <a:srgbClr val="990099"/>
                </a:solidFill>
                <a:latin typeface="Arial" charset="0"/>
              </a:rPr>
              <a:t>second part describes difference(s) between invention and closest prior art: </a:t>
            </a:r>
          </a:p>
          <a:p>
            <a:pPr eaLnBrk="1" hangingPunct="1">
              <a:buFontTx/>
              <a:buNone/>
            </a:pPr>
            <a:r>
              <a:rPr lang="en-US" sz="2000" dirty="0">
                <a:solidFill>
                  <a:srgbClr val="990099"/>
                </a:solidFill>
                <a:latin typeface="Arial" charset="0"/>
              </a:rPr>
              <a:t>			&gt; ‘</a:t>
            </a:r>
            <a:r>
              <a:rPr lang="en-US" sz="2000" b="1" dirty="0">
                <a:solidFill>
                  <a:srgbClr val="990099"/>
                </a:solidFill>
                <a:latin typeface="Arial" charset="0"/>
              </a:rPr>
              <a:t>special technical features’</a:t>
            </a:r>
          </a:p>
          <a:p>
            <a:pPr eaLnBrk="1" hangingPunct="1">
              <a:buFontTx/>
              <a:buNone/>
            </a:pPr>
            <a:endParaRPr lang="en-US" sz="2000" b="1" dirty="0">
              <a:latin typeface="Arial" charset="0"/>
            </a:endParaRPr>
          </a:p>
          <a:p>
            <a:pPr eaLnBrk="1" hangingPunct="1"/>
            <a:endParaRPr lang="en-US" sz="2000" dirty="0">
              <a:latin typeface="Arial" charset="0"/>
            </a:endParaRPr>
          </a:p>
          <a:p>
            <a:pPr lvl="1" eaLnBrk="1" hangingPunct="1"/>
            <a:endParaRPr lang="en-US" sz="2000" dirty="0">
              <a:latin typeface="Arial" charset="0"/>
              <a:ea typeface="Arial" charset="0"/>
              <a:cs typeface="Arial" charset="0"/>
            </a:endParaRPr>
          </a:p>
          <a:p>
            <a:pPr eaLnBrk="1" hangingPunct="1"/>
            <a:endParaRPr lang="en-US" sz="2000" dirty="0">
              <a:latin typeface="Arial" charset="0"/>
            </a:endParaRPr>
          </a:p>
        </p:txBody>
      </p:sp>
      <p:grpSp>
        <p:nvGrpSpPr>
          <p:cNvPr id="2" name="Group 4"/>
          <p:cNvGrpSpPr>
            <a:grpSpLocks/>
          </p:cNvGrpSpPr>
          <p:nvPr/>
        </p:nvGrpSpPr>
        <p:grpSpPr bwMode="auto">
          <a:xfrm>
            <a:off x="6948488" y="647700"/>
            <a:ext cx="1543050" cy="2493963"/>
            <a:chOff x="6019800" y="3657600"/>
            <a:chExt cx="1524000" cy="1905000"/>
          </a:xfrm>
        </p:grpSpPr>
        <p:sp>
          <p:nvSpPr>
            <p:cNvPr id="3" name="Rectangle 5"/>
            <p:cNvSpPr>
              <a:spLocks noChangeArrowheads="1"/>
            </p:cNvSpPr>
            <p:nvPr/>
          </p:nvSpPr>
          <p:spPr bwMode="auto">
            <a:xfrm>
              <a:off x="6019800" y="3961964"/>
              <a:ext cx="1524000" cy="1600636"/>
            </a:xfrm>
            <a:prstGeom prst="rect">
              <a:avLst/>
            </a:prstGeom>
            <a:gradFill rotWithShape="1">
              <a:gsLst>
                <a:gs pos="0">
                  <a:srgbClr val="E1FFFF"/>
                </a:gs>
                <a:gs pos="64999">
                  <a:srgbClr val="B6FFFF"/>
                </a:gs>
                <a:gs pos="100000">
                  <a:srgbClr val="95FFFF"/>
                </a:gs>
              </a:gsLst>
              <a:lin ang="5400000" scaled="1"/>
            </a:gradFill>
            <a:ln w="9525">
              <a:solidFill>
                <a:srgbClr val="2ECBCB"/>
              </a:solidFill>
              <a:miter lim="800000"/>
              <a:headEnd/>
              <a:tailEnd/>
            </a:ln>
            <a:effectLst>
              <a:outerShdw blurRad="40000" dist="20000" dir="5400000" rotWithShape="0">
                <a:srgbClr val="000000">
                  <a:alpha val="37999"/>
                </a:srgbClr>
              </a:outerShdw>
            </a:effectLst>
          </p:spPr>
          <p:txBody>
            <a:bodyPr anchor="ctr"/>
            <a:lstStyle/>
            <a:p>
              <a:pPr>
                <a:defRPr/>
              </a:pPr>
              <a:r>
                <a:rPr lang="de-DE">
                  <a:solidFill>
                    <a:srgbClr val="000000"/>
                  </a:solidFill>
                  <a:latin typeface="+mn-lt"/>
                  <a:ea typeface="+mn-ea"/>
                  <a:cs typeface="+mn-cs"/>
                </a:rPr>
                <a:t>Feature A</a:t>
              </a:r>
            </a:p>
            <a:p>
              <a:pPr>
                <a:defRPr/>
              </a:pPr>
              <a:r>
                <a:rPr lang="de-DE">
                  <a:solidFill>
                    <a:srgbClr val="000000"/>
                  </a:solidFill>
                  <a:latin typeface="+mn-lt"/>
                  <a:ea typeface="+mn-ea"/>
                  <a:cs typeface="+mn-cs"/>
                </a:rPr>
                <a:t>Feature B</a:t>
              </a:r>
            </a:p>
            <a:p>
              <a:pPr>
                <a:defRPr/>
              </a:pPr>
              <a:r>
                <a:rPr lang="de-DE">
                  <a:solidFill>
                    <a:srgbClr val="000000"/>
                  </a:solidFill>
                  <a:latin typeface="+mn-lt"/>
                  <a:ea typeface="+mn-ea"/>
                  <a:cs typeface="+mn-cs"/>
                </a:rPr>
                <a:t>Feature C</a:t>
              </a:r>
            </a:p>
            <a:p>
              <a:pPr>
                <a:defRPr/>
              </a:pPr>
              <a:r>
                <a:rPr lang="de-DE">
                  <a:solidFill>
                    <a:srgbClr val="000000"/>
                  </a:solidFill>
                  <a:latin typeface="+mn-lt"/>
                  <a:ea typeface="+mn-ea"/>
                  <a:cs typeface="+mn-cs"/>
                </a:rPr>
                <a:t>Feature D</a:t>
              </a:r>
            </a:p>
          </p:txBody>
        </p:sp>
        <p:sp>
          <p:nvSpPr>
            <p:cNvPr id="4" name="Rectangle 6"/>
            <p:cNvSpPr>
              <a:spLocks noChangeArrowheads="1"/>
            </p:cNvSpPr>
            <p:nvPr/>
          </p:nvSpPr>
          <p:spPr bwMode="auto">
            <a:xfrm>
              <a:off x="6019800" y="3657600"/>
              <a:ext cx="1524000" cy="304364"/>
            </a:xfrm>
            <a:prstGeom prst="rect">
              <a:avLst/>
            </a:prstGeom>
            <a:gradFill rotWithShape="1">
              <a:gsLst>
                <a:gs pos="0">
                  <a:srgbClr val="FFFFFC"/>
                </a:gs>
                <a:gs pos="64999">
                  <a:srgbClr val="FFFFF9"/>
                </a:gs>
                <a:gs pos="100000">
                  <a:srgbClr val="FFFFF7"/>
                </a:gs>
              </a:gsLst>
              <a:lin ang="5400000" scaled="1"/>
            </a:gradFill>
            <a:ln w="9525">
              <a:solidFill>
                <a:srgbClr val="FAFAF1"/>
              </a:solidFill>
              <a:miter lim="800000"/>
              <a:headEnd/>
              <a:tailEnd/>
            </a:ln>
            <a:effectLst>
              <a:outerShdw blurRad="40000" dist="20000" dir="5400000" rotWithShape="0">
                <a:srgbClr val="000000">
                  <a:alpha val="37999"/>
                </a:srgbClr>
              </a:outerShdw>
            </a:effectLst>
          </p:spPr>
          <p:txBody>
            <a:bodyPr anchor="ctr"/>
            <a:lstStyle/>
            <a:p>
              <a:pPr algn="ctr">
                <a:defRPr/>
              </a:pPr>
              <a:r>
                <a:rPr lang="de-DE" sz="2000">
                  <a:solidFill>
                    <a:srgbClr val="000000"/>
                  </a:solidFill>
                  <a:latin typeface="+mn-lt"/>
                  <a:ea typeface="+mn-ea"/>
                  <a:cs typeface="+mn-cs"/>
                </a:rPr>
                <a:t>Invention</a:t>
              </a:r>
            </a:p>
          </p:txBody>
        </p:sp>
      </p:grpSp>
      <p:grpSp>
        <p:nvGrpSpPr>
          <p:cNvPr id="5" name="Group 10"/>
          <p:cNvGrpSpPr>
            <a:grpSpLocks/>
          </p:cNvGrpSpPr>
          <p:nvPr/>
        </p:nvGrpSpPr>
        <p:grpSpPr bwMode="auto">
          <a:xfrm>
            <a:off x="6948488" y="3455988"/>
            <a:ext cx="1543050" cy="2565300"/>
            <a:chOff x="4377" y="2177"/>
            <a:chExt cx="972" cy="1298"/>
          </a:xfrm>
        </p:grpSpPr>
        <p:sp>
          <p:nvSpPr>
            <p:cNvPr id="6" name="Rectangle 5"/>
            <p:cNvSpPr>
              <a:spLocks noChangeArrowheads="1"/>
            </p:cNvSpPr>
            <p:nvPr/>
          </p:nvSpPr>
          <p:spPr bwMode="auto">
            <a:xfrm>
              <a:off x="4377" y="2659"/>
              <a:ext cx="972" cy="816"/>
            </a:xfrm>
            <a:prstGeom prst="rect">
              <a:avLst/>
            </a:prstGeom>
            <a:gradFill rotWithShape="1">
              <a:gsLst>
                <a:gs pos="0">
                  <a:srgbClr val="E1FFFF"/>
                </a:gs>
                <a:gs pos="64999">
                  <a:srgbClr val="B6FFFF"/>
                </a:gs>
                <a:gs pos="100000">
                  <a:srgbClr val="95FFFF"/>
                </a:gs>
              </a:gsLst>
              <a:lin ang="5400000" scaled="1"/>
            </a:gradFill>
            <a:ln w="9525">
              <a:solidFill>
                <a:srgbClr val="2ECBCB"/>
              </a:solidFill>
              <a:miter lim="800000"/>
              <a:headEnd/>
              <a:tailEnd/>
            </a:ln>
            <a:effectLst>
              <a:outerShdw blurRad="40000" dist="20000" dir="5400000" rotWithShape="0">
                <a:srgbClr val="000000">
                  <a:alpha val="37999"/>
                </a:srgbClr>
              </a:outerShdw>
            </a:effectLst>
          </p:spPr>
          <p:txBody>
            <a:bodyPr anchor="ctr"/>
            <a:lstStyle/>
            <a:p>
              <a:pPr>
                <a:defRPr/>
              </a:pPr>
              <a:r>
                <a:rPr lang="de-DE" dirty="0">
                  <a:solidFill>
                    <a:srgbClr val="000000"/>
                  </a:solidFill>
                  <a:latin typeface="+mn-lt"/>
                  <a:ea typeface="+mn-ea"/>
                  <a:cs typeface="+mn-cs"/>
                </a:rPr>
                <a:t>Feature A</a:t>
              </a:r>
            </a:p>
            <a:p>
              <a:pPr>
                <a:defRPr/>
              </a:pPr>
              <a:r>
                <a:rPr lang="de-DE" dirty="0">
                  <a:solidFill>
                    <a:srgbClr val="000000"/>
                  </a:solidFill>
                  <a:latin typeface="+mn-lt"/>
                  <a:ea typeface="+mn-ea"/>
                  <a:cs typeface="+mn-cs"/>
                </a:rPr>
                <a:t>Feature B</a:t>
              </a:r>
            </a:p>
            <a:p>
              <a:pPr>
                <a:defRPr/>
              </a:pPr>
              <a:r>
                <a:rPr lang="de-DE" dirty="0">
                  <a:solidFill>
                    <a:srgbClr val="000000"/>
                  </a:solidFill>
                  <a:latin typeface="+mn-lt"/>
                  <a:ea typeface="+mn-ea"/>
                  <a:cs typeface="+mn-cs"/>
                </a:rPr>
                <a:t>Feature C</a:t>
              </a:r>
            </a:p>
          </p:txBody>
        </p:sp>
        <p:sp>
          <p:nvSpPr>
            <p:cNvPr id="7" name="Rectangle 6"/>
            <p:cNvSpPr>
              <a:spLocks noChangeArrowheads="1"/>
            </p:cNvSpPr>
            <p:nvPr/>
          </p:nvSpPr>
          <p:spPr bwMode="auto">
            <a:xfrm>
              <a:off x="4377" y="2177"/>
              <a:ext cx="972" cy="482"/>
            </a:xfrm>
            <a:prstGeom prst="rect">
              <a:avLst/>
            </a:prstGeom>
            <a:gradFill rotWithShape="1">
              <a:gsLst>
                <a:gs pos="0">
                  <a:srgbClr val="FFFFFC"/>
                </a:gs>
                <a:gs pos="64999">
                  <a:srgbClr val="FFFFF9"/>
                </a:gs>
                <a:gs pos="100000">
                  <a:srgbClr val="FFFFF7"/>
                </a:gs>
              </a:gsLst>
              <a:lin ang="5400000" scaled="1"/>
            </a:gradFill>
            <a:ln w="9525">
              <a:solidFill>
                <a:srgbClr val="FAFAF1"/>
              </a:solidFill>
              <a:miter lim="800000"/>
              <a:headEnd/>
              <a:tailEnd/>
            </a:ln>
            <a:effectLst>
              <a:outerShdw blurRad="40000" dist="20000" dir="5400000" rotWithShape="0">
                <a:srgbClr val="000000">
                  <a:alpha val="37999"/>
                </a:srgbClr>
              </a:outerShdw>
            </a:effectLst>
          </p:spPr>
          <p:txBody>
            <a:bodyPr anchor="ctr"/>
            <a:lstStyle/>
            <a:p>
              <a:pPr algn="ctr">
                <a:defRPr/>
              </a:pPr>
              <a:r>
                <a:rPr lang="de-DE" sz="2000">
                  <a:solidFill>
                    <a:srgbClr val="000000"/>
                  </a:solidFill>
                  <a:latin typeface="+mn-lt"/>
                  <a:ea typeface="+mn-ea"/>
                  <a:cs typeface="+mn-cs"/>
                </a:rPr>
                <a:t>Closest prior art</a:t>
              </a:r>
            </a:p>
          </p:txBody>
        </p:sp>
      </p:grpSp>
      <p:grpSp>
        <p:nvGrpSpPr>
          <p:cNvPr id="8" name="Group 12"/>
          <p:cNvGrpSpPr>
            <a:grpSpLocks/>
          </p:cNvGrpSpPr>
          <p:nvPr/>
        </p:nvGrpSpPr>
        <p:grpSpPr bwMode="auto">
          <a:xfrm>
            <a:off x="4571999" y="3284538"/>
            <a:ext cx="2376489" cy="863600"/>
            <a:chOff x="4571999" y="3284538"/>
            <a:chExt cx="2376489" cy="863600"/>
          </a:xfrm>
        </p:grpSpPr>
        <p:sp>
          <p:nvSpPr>
            <p:cNvPr id="49158" name="Oval 12"/>
            <p:cNvSpPr>
              <a:spLocks noChangeArrowheads="1"/>
            </p:cNvSpPr>
            <p:nvPr/>
          </p:nvSpPr>
          <p:spPr bwMode="auto">
            <a:xfrm>
              <a:off x="5076825" y="3284538"/>
              <a:ext cx="1582738" cy="863600"/>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715963" indent="-715963" algn="ctr"/>
              <a:r>
                <a:rPr lang="en-US" sz="1800" b="1"/>
                <a:t>Single</a:t>
              </a:r>
            </a:p>
            <a:p>
              <a:pPr marL="715963" indent="-715963" algn="ctr"/>
              <a:r>
                <a:rPr lang="en-US" sz="1800" b="1"/>
                <a:t>document</a:t>
              </a:r>
            </a:p>
          </p:txBody>
        </p:sp>
        <p:sp>
          <p:nvSpPr>
            <p:cNvPr id="49159" name="Line 13"/>
            <p:cNvSpPr>
              <a:spLocks noChangeShapeType="1"/>
            </p:cNvSpPr>
            <p:nvPr/>
          </p:nvSpPr>
          <p:spPr bwMode="auto">
            <a:xfrm flipH="1">
              <a:off x="4571999" y="3716338"/>
              <a:ext cx="504825" cy="694"/>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sp>
          <p:nvSpPr>
            <p:cNvPr id="49160" name="Line 14"/>
            <p:cNvSpPr>
              <a:spLocks noChangeShapeType="1"/>
            </p:cNvSpPr>
            <p:nvPr/>
          </p:nvSpPr>
          <p:spPr bwMode="auto">
            <a:xfrm>
              <a:off x="6659563" y="3716338"/>
              <a:ext cx="288925" cy="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de-DE"/>
            </a:p>
          </p:txBody>
        </p:sp>
      </p:grpSp>
    </p:spTree>
    <p:extLst>
      <p:ext uri="{BB962C8B-B14F-4D97-AF65-F5344CB8AC3E}">
        <p14:creationId xmlns:p14="http://schemas.microsoft.com/office/powerpoint/2010/main" val="1533679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a:latin typeface="Arial" charset="0"/>
              </a:rPr>
              <a:t>Closest prior art</a:t>
            </a:r>
          </a:p>
        </p:txBody>
      </p:sp>
      <p:sp>
        <p:nvSpPr>
          <p:cNvPr id="16386" name="Rectangle 2"/>
          <p:cNvSpPr>
            <a:spLocks noGrp="1" noChangeArrowheads="1"/>
          </p:cNvSpPr>
          <p:nvPr>
            <p:ph type="body" idx="1"/>
          </p:nvPr>
        </p:nvSpPr>
        <p:spPr>
          <a:xfrm>
            <a:off x="468313" y="1600200"/>
            <a:ext cx="8675687" cy="4352925"/>
          </a:xfrm>
          <a:noFill/>
        </p:spPr>
        <p:txBody>
          <a:bodyPr/>
          <a:lstStyle/>
          <a:p>
            <a:pPr marL="0" indent="0" eaLnBrk="1" hangingPunct="1">
              <a:buFontTx/>
              <a:buNone/>
            </a:pPr>
            <a:r>
              <a:rPr lang="en-US" sz="2800" dirty="0">
                <a:solidFill>
                  <a:srgbClr val="0000FF"/>
                </a:solidFill>
                <a:latin typeface="Arial" charset="0"/>
              </a:rPr>
              <a:t>► </a:t>
            </a:r>
            <a:r>
              <a:rPr lang="en-US" dirty="0">
                <a:latin typeface="Arial" charset="0"/>
              </a:rPr>
              <a:t>State of the art published prior to filing/priority date</a:t>
            </a:r>
          </a:p>
        </p:txBody>
      </p:sp>
      <p:sp>
        <p:nvSpPr>
          <p:cNvPr id="5" name="Rectangle 4"/>
          <p:cNvSpPr/>
          <p:nvPr/>
        </p:nvSpPr>
        <p:spPr>
          <a:xfrm>
            <a:off x="762000" y="2743200"/>
            <a:ext cx="1828800" cy="2667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Invention</a:t>
            </a:r>
          </a:p>
          <a:p>
            <a:pPr algn="ctr">
              <a:defRPr/>
            </a:pPr>
            <a:r>
              <a:rPr lang="de-DE" sz="1800">
                <a:solidFill>
                  <a:srgbClr val="000000"/>
                </a:solidFill>
              </a:rPr>
              <a:t>Feature A</a:t>
            </a:r>
          </a:p>
          <a:p>
            <a:pPr algn="ctr">
              <a:defRPr/>
            </a:pPr>
            <a:r>
              <a:rPr lang="de-DE" sz="1800">
                <a:solidFill>
                  <a:srgbClr val="000000"/>
                </a:solidFill>
              </a:rPr>
              <a:t>Feature B</a:t>
            </a:r>
          </a:p>
          <a:p>
            <a:pPr algn="ctr">
              <a:defRPr/>
            </a:pPr>
            <a:r>
              <a:rPr lang="de-DE" sz="1800">
                <a:solidFill>
                  <a:srgbClr val="000000"/>
                </a:solidFill>
              </a:rPr>
              <a:t>Feature C</a:t>
            </a:r>
          </a:p>
          <a:p>
            <a:pPr algn="ctr">
              <a:defRPr/>
            </a:pPr>
            <a:r>
              <a:rPr lang="de-DE" sz="1800">
                <a:solidFill>
                  <a:srgbClr val="000000"/>
                </a:solidFill>
              </a:rPr>
              <a:t>Feature D</a:t>
            </a:r>
          </a:p>
        </p:txBody>
      </p:sp>
      <p:sp>
        <p:nvSpPr>
          <p:cNvPr id="6" name="Rectangle 5"/>
          <p:cNvSpPr/>
          <p:nvPr/>
        </p:nvSpPr>
        <p:spPr>
          <a:xfrm>
            <a:off x="2971800" y="2743200"/>
            <a:ext cx="390525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Document 1: </a:t>
            </a:r>
            <a:r>
              <a:rPr lang="de-DE" sz="1800">
                <a:solidFill>
                  <a:srgbClr val="0000FF"/>
                </a:solidFill>
                <a:latin typeface="Arial" charset="0"/>
                <a:ea typeface="ＭＳ Ｐゴシック" charset="0"/>
                <a:cs typeface="Arial" charset="0"/>
              </a:rPr>
              <a:t>A+B</a:t>
            </a:r>
            <a:endParaRPr lang="de-DE" sz="1800">
              <a:solidFill>
                <a:srgbClr val="008000"/>
              </a:solidFill>
              <a:latin typeface="Arial" charset="0"/>
              <a:ea typeface="ＭＳ Ｐゴシック" charset="0"/>
              <a:cs typeface="Arial" charset="0"/>
            </a:endParaRPr>
          </a:p>
        </p:txBody>
      </p:sp>
      <p:sp>
        <p:nvSpPr>
          <p:cNvPr id="7" name="Rectangle 6"/>
          <p:cNvSpPr/>
          <p:nvPr/>
        </p:nvSpPr>
        <p:spPr>
          <a:xfrm>
            <a:off x="2971800" y="3276600"/>
            <a:ext cx="390525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Document 2: </a:t>
            </a:r>
            <a:r>
              <a:rPr lang="de-DE" sz="1800">
                <a:solidFill>
                  <a:srgbClr val="0000FF"/>
                </a:solidFill>
                <a:latin typeface="Arial" charset="0"/>
                <a:ea typeface="ＭＳ Ｐゴシック" charset="0"/>
                <a:cs typeface="Arial" charset="0"/>
              </a:rPr>
              <a:t>A+C</a:t>
            </a:r>
            <a:endParaRPr lang="de-DE" sz="1800">
              <a:solidFill>
                <a:srgbClr val="008000"/>
              </a:solidFill>
              <a:latin typeface="Arial" charset="0"/>
              <a:ea typeface="ＭＳ Ｐゴシック" charset="0"/>
              <a:cs typeface="Arial" charset="0"/>
            </a:endParaRPr>
          </a:p>
        </p:txBody>
      </p:sp>
      <p:sp>
        <p:nvSpPr>
          <p:cNvPr id="8" name="Rectangle 7"/>
          <p:cNvSpPr/>
          <p:nvPr/>
        </p:nvSpPr>
        <p:spPr>
          <a:xfrm>
            <a:off x="2971800" y="3810000"/>
            <a:ext cx="390525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Document 3: </a:t>
            </a:r>
            <a:r>
              <a:rPr lang="de-DE" sz="1800">
                <a:solidFill>
                  <a:srgbClr val="0000FF"/>
                </a:solidFill>
                <a:latin typeface="Arial" charset="0"/>
                <a:ea typeface="ＭＳ Ｐゴシック" charset="0"/>
                <a:cs typeface="Arial" charset="0"/>
              </a:rPr>
              <a:t>A+B+C</a:t>
            </a:r>
            <a:endParaRPr lang="de-DE" sz="1800">
              <a:solidFill>
                <a:srgbClr val="008000"/>
              </a:solidFill>
              <a:latin typeface="Arial" charset="0"/>
              <a:ea typeface="ＭＳ Ｐゴシック" charset="0"/>
              <a:cs typeface="Arial" charset="0"/>
            </a:endParaRPr>
          </a:p>
        </p:txBody>
      </p:sp>
      <p:sp>
        <p:nvSpPr>
          <p:cNvPr id="10" name="Rectangle 9"/>
          <p:cNvSpPr/>
          <p:nvPr/>
        </p:nvSpPr>
        <p:spPr>
          <a:xfrm>
            <a:off x="7010400" y="3810000"/>
            <a:ext cx="1981200" cy="381000"/>
          </a:xfrm>
          <a:prstGeom prst="rect">
            <a:avLst/>
          </a:prstGeom>
          <a:gradFill flip="none" rotWithShape="1">
            <a:gsLst>
              <a:gs pos="0">
                <a:schemeClr val="accent1">
                  <a:lumMod val="90000"/>
                </a:schemeClr>
              </a:gs>
              <a:gs pos="100000">
                <a:srgbClr val="FFFFFF"/>
              </a:gs>
            </a:gsLst>
            <a:lin ang="16200000" scaled="0"/>
            <a:tileRect/>
          </a:gra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800">
                <a:solidFill>
                  <a:srgbClr val="000000"/>
                </a:solidFill>
                <a:latin typeface="Arial" charset="0"/>
                <a:ea typeface="ＭＳ Ｐゴシック" charset="0"/>
                <a:cs typeface="Arial" charset="0"/>
              </a:rPr>
              <a:t>C</a:t>
            </a:r>
            <a:r>
              <a:rPr lang="de-DE" sz="1800">
                <a:solidFill>
                  <a:srgbClr val="000000"/>
                </a:solidFill>
                <a:latin typeface="Arial" charset="0"/>
                <a:ea typeface="ＭＳ Ｐゴシック" charset="0"/>
                <a:cs typeface="Arial" charset="0"/>
              </a:rPr>
              <a:t>losest prior art</a:t>
            </a:r>
            <a:endParaRPr lang="de-DE" sz="1800">
              <a:solidFill>
                <a:srgbClr val="0000FF"/>
              </a:solidFill>
              <a:latin typeface="Arial" charset="0"/>
              <a:ea typeface="ＭＳ Ｐゴシック" charset="0"/>
              <a:cs typeface="Arial" charset="0"/>
            </a:endParaRPr>
          </a:p>
        </p:txBody>
      </p:sp>
    </p:spTree>
    <p:extLst>
      <p:ext uri="{BB962C8B-B14F-4D97-AF65-F5344CB8AC3E}">
        <p14:creationId xmlns:p14="http://schemas.microsoft.com/office/powerpoint/2010/main" val="180594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dirty="0">
                <a:latin typeface="Arial" charset="0"/>
              </a:rPr>
              <a:t>Closest prior art ?</a:t>
            </a:r>
          </a:p>
        </p:txBody>
      </p:sp>
      <p:sp>
        <p:nvSpPr>
          <p:cNvPr id="16386" name="Rectangle 2"/>
          <p:cNvSpPr>
            <a:spLocks noGrp="1" noChangeArrowheads="1"/>
          </p:cNvSpPr>
          <p:nvPr>
            <p:ph type="body" idx="1"/>
          </p:nvPr>
        </p:nvSpPr>
        <p:spPr>
          <a:xfrm>
            <a:off x="468313" y="1600200"/>
            <a:ext cx="8675687" cy="4352925"/>
          </a:xfrm>
          <a:noFill/>
        </p:spPr>
        <p:txBody>
          <a:bodyPr/>
          <a:lstStyle/>
          <a:p>
            <a:pPr marL="0" indent="0" eaLnBrk="1" hangingPunct="1">
              <a:buFontTx/>
              <a:buNone/>
            </a:pPr>
            <a:r>
              <a:rPr lang="en-US" sz="2800" dirty="0">
                <a:solidFill>
                  <a:srgbClr val="0000FF"/>
                </a:solidFill>
                <a:latin typeface="Arial" charset="0"/>
              </a:rPr>
              <a:t>► </a:t>
            </a:r>
            <a:r>
              <a:rPr lang="en-US" dirty="0">
                <a:latin typeface="Arial" charset="0"/>
              </a:rPr>
              <a:t>State of the art published prior to filing/priority date</a:t>
            </a:r>
          </a:p>
        </p:txBody>
      </p:sp>
      <p:sp>
        <p:nvSpPr>
          <p:cNvPr id="5" name="Rectangle 4"/>
          <p:cNvSpPr/>
          <p:nvPr/>
        </p:nvSpPr>
        <p:spPr>
          <a:xfrm>
            <a:off x="762000" y="2743200"/>
            <a:ext cx="1828800" cy="2667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sz="1800">
                <a:solidFill>
                  <a:srgbClr val="000000"/>
                </a:solidFill>
              </a:rPr>
              <a:t>Invention</a:t>
            </a:r>
          </a:p>
          <a:p>
            <a:pPr algn="ctr">
              <a:defRPr/>
            </a:pPr>
            <a:r>
              <a:rPr lang="de-DE" sz="1800">
                <a:solidFill>
                  <a:srgbClr val="000000"/>
                </a:solidFill>
              </a:rPr>
              <a:t>Feature A</a:t>
            </a:r>
          </a:p>
          <a:p>
            <a:pPr algn="ctr">
              <a:defRPr/>
            </a:pPr>
            <a:r>
              <a:rPr lang="de-DE" sz="1800">
                <a:solidFill>
                  <a:srgbClr val="000000"/>
                </a:solidFill>
              </a:rPr>
              <a:t>Feature B</a:t>
            </a:r>
          </a:p>
          <a:p>
            <a:pPr algn="ctr">
              <a:defRPr/>
            </a:pPr>
            <a:r>
              <a:rPr lang="de-DE" sz="1800">
                <a:solidFill>
                  <a:srgbClr val="000000"/>
                </a:solidFill>
              </a:rPr>
              <a:t>Feature C</a:t>
            </a:r>
          </a:p>
          <a:p>
            <a:pPr algn="ctr">
              <a:defRPr/>
            </a:pPr>
            <a:r>
              <a:rPr lang="de-DE" sz="1800">
                <a:solidFill>
                  <a:srgbClr val="000000"/>
                </a:solidFill>
              </a:rPr>
              <a:t>Feature D</a:t>
            </a:r>
          </a:p>
        </p:txBody>
      </p:sp>
      <p:sp>
        <p:nvSpPr>
          <p:cNvPr id="6" name="Rectangle 5"/>
          <p:cNvSpPr/>
          <p:nvPr/>
        </p:nvSpPr>
        <p:spPr>
          <a:xfrm>
            <a:off x="2987824" y="2759968"/>
            <a:ext cx="390525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Document 1: </a:t>
            </a:r>
            <a:r>
              <a:rPr lang="de-DE" sz="1800">
                <a:solidFill>
                  <a:srgbClr val="0000FF"/>
                </a:solidFill>
                <a:latin typeface="Arial" charset="0"/>
                <a:ea typeface="ＭＳ Ｐゴシック" charset="0"/>
                <a:cs typeface="Arial" charset="0"/>
              </a:rPr>
              <a:t>A+B</a:t>
            </a:r>
            <a:endParaRPr lang="de-DE" sz="1800">
              <a:solidFill>
                <a:srgbClr val="008000"/>
              </a:solidFill>
              <a:latin typeface="Arial" charset="0"/>
              <a:ea typeface="ＭＳ Ｐゴシック" charset="0"/>
              <a:cs typeface="Arial" charset="0"/>
            </a:endParaRPr>
          </a:p>
        </p:txBody>
      </p:sp>
      <p:sp>
        <p:nvSpPr>
          <p:cNvPr id="7" name="Rectangle 6"/>
          <p:cNvSpPr/>
          <p:nvPr/>
        </p:nvSpPr>
        <p:spPr>
          <a:xfrm>
            <a:off x="2987824" y="3284984"/>
            <a:ext cx="390525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Document 2: </a:t>
            </a:r>
            <a:r>
              <a:rPr lang="de-DE" sz="1800">
                <a:solidFill>
                  <a:srgbClr val="0000FF"/>
                </a:solidFill>
                <a:latin typeface="Arial" charset="0"/>
                <a:ea typeface="ＭＳ Ｐゴシック" charset="0"/>
                <a:cs typeface="Arial" charset="0"/>
              </a:rPr>
              <a:t>A+C</a:t>
            </a:r>
            <a:endParaRPr lang="de-DE" sz="1800">
              <a:solidFill>
                <a:srgbClr val="008000"/>
              </a:solidFill>
              <a:latin typeface="Arial" charset="0"/>
              <a:ea typeface="ＭＳ Ｐゴシック" charset="0"/>
              <a:cs typeface="Arial" charset="0"/>
            </a:endParaRPr>
          </a:p>
        </p:txBody>
      </p:sp>
      <p:sp>
        <p:nvSpPr>
          <p:cNvPr id="8" name="Rectangle 7"/>
          <p:cNvSpPr/>
          <p:nvPr/>
        </p:nvSpPr>
        <p:spPr>
          <a:xfrm>
            <a:off x="2987824" y="3840088"/>
            <a:ext cx="390525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a:solidFill>
                  <a:srgbClr val="000000"/>
                </a:solidFill>
                <a:latin typeface="Arial" charset="0"/>
                <a:ea typeface="ＭＳ Ｐゴシック" charset="0"/>
                <a:cs typeface="Arial" charset="0"/>
              </a:rPr>
              <a:t>Document 3: </a:t>
            </a:r>
            <a:r>
              <a:rPr lang="de-DE" sz="1800">
                <a:solidFill>
                  <a:srgbClr val="0000FF"/>
                </a:solidFill>
                <a:latin typeface="Arial" charset="0"/>
                <a:ea typeface="ＭＳ Ｐゴシック" charset="0"/>
                <a:cs typeface="Arial" charset="0"/>
              </a:rPr>
              <a:t>A+B+C</a:t>
            </a:r>
            <a:endParaRPr lang="de-DE" sz="1800">
              <a:solidFill>
                <a:srgbClr val="008000"/>
              </a:solidFill>
              <a:latin typeface="Arial" charset="0"/>
              <a:ea typeface="ＭＳ Ｐゴシック" charset="0"/>
              <a:cs typeface="Arial" charset="0"/>
            </a:endParaRPr>
          </a:p>
        </p:txBody>
      </p:sp>
      <p:sp>
        <p:nvSpPr>
          <p:cNvPr id="10" name="Rectangle 9"/>
          <p:cNvSpPr/>
          <p:nvPr/>
        </p:nvSpPr>
        <p:spPr>
          <a:xfrm>
            <a:off x="7010400" y="3810000"/>
            <a:ext cx="1981200" cy="381000"/>
          </a:xfrm>
          <a:prstGeom prst="rect">
            <a:avLst/>
          </a:prstGeom>
          <a:gradFill flip="none" rotWithShape="1">
            <a:gsLst>
              <a:gs pos="0">
                <a:schemeClr val="accent1">
                  <a:lumMod val="90000"/>
                </a:schemeClr>
              </a:gs>
              <a:gs pos="100000">
                <a:srgbClr val="FFFFFF"/>
              </a:gs>
            </a:gsLst>
            <a:lin ang="16200000" scaled="0"/>
            <a:tileRect/>
          </a:gra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800" dirty="0">
                <a:solidFill>
                  <a:srgbClr val="000000"/>
                </a:solidFill>
                <a:latin typeface="Arial" charset="0"/>
                <a:ea typeface="ＭＳ Ｐゴシック" charset="0"/>
                <a:cs typeface="Arial" charset="0"/>
              </a:rPr>
              <a:t>C</a:t>
            </a:r>
            <a:r>
              <a:rPr lang="de-DE" sz="1800" dirty="0">
                <a:solidFill>
                  <a:srgbClr val="000000"/>
                </a:solidFill>
                <a:latin typeface="Arial" charset="0"/>
                <a:ea typeface="ＭＳ Ｐゴシック" charset="0"/>
                <a:cs typeface="Arial" charset="0"/>
              </a:rPr>
              <a:t>losest </a:t>
            </a:r>
            <a:r>
              <a:rPr lang="de-DE" sz="1800" dirty="0" err="1">
                <a:solidFill>
                  <a:srgbClr val="000000"/>
                </a:solidFill>
                <a:latin typeface="Arial" charset="0"/>
                <a:ea typeface="ＭＳ Ｐゴシック" charset="0"/>
                <a:cs typeface="Arial" charset="0"/>
              </a:rPr>
              <a:t>prior</a:t>
            </a:r>
            <a:r>
              <a:rPr lang="de-DE" sz="1800" dirty="0">
                <a:solidFill>
                  <a:srgbClr val="000000"/>
                </a:solidFill>
                <a:latin typeface="Arial" charset="0"/>
                <a:ea typeface="ＭＳ Ｐゴシック" charset="0"/>
                <a:cs typeface="Arial" charset="0"/>
              </a:rPr>
              <a:t> </a:t>
            </a:r>
            <a:r>
              <a:rPr lang="de-DE" sz="1800" dirty="0" err="1">
                <a:solidFill>
                  <a:srgbClr val="000000"/>
                </a:solidFill>
                <a:latin typeface="Arial" charset="0"/>
                <a:ea typeface="ＭＳ Ｐゴシック" charset="0"/>
                <a:cs typeface="Arial" charset="0"/>
              </a:rPr>
              <a:t>art</a:t>
            </a:r>
            <a:r>
              <a:rPr lang="de-DE" sz="1800" dirty="0">
                <a:solidFill>
                  <a:srgbClr val="000000"/>
                </a:solidFill>
                <a:latin typeface="Arial" charset="0"/>
                <a:ea typeface="ＭＳ Ｐゴシック" charset="0"/>
                <a:cs typeface="Arial" charset="0"/>
              </a:rPr>
              <a:t>?</a:t>
            </a:r>
            <a:endParaRPr lang="de-DE" sz="1800" dirty="0">
              <a:solidFill>
                <a:srgbClr val="0000FF"/>
              </a:solidFill>
              <a:latin typeface="Arial" charset="0"/>
              <a:ea typeface="ＭＳ Ｐゴシック" charset="0"/>
              <a:cs typeface="Arial" charset="0"/>
            </a:endParaRPr>
          </a:p>
        </p:txBody>
      </p:sp>
      <p:sp>
        <p:nvSpPr>
          <p:cNvPr id="9" name="Rectangle 7"/>
          <p:cNvSpPr/>
          <p:nvPr/>
        </p:nvSpPr>
        <p:spPr>
          <a:xfrm>
            <a:off x="2987824" y="4416152"/>
            <a:ext cx="390525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dirty="0" err="1">
                <a:solidFill>
                  <a:srgbClr val="000000"/>
                </a:solidFill>
                <a:latin typeface="Arial" charset="0"/>
                <a:ea typeface="ＭＳ Ｐゴシック" charset="0"/>
                <a:cs typeface="Arial" charset="0"/>
              </a:rPr>
              <a:t>Document</a:t>
            </a:r>
            <a:r>
              <a:rPr lang="de-DE" sz="1800" dirty="0">
                <a:solidFill>
                  <a:srgbClr val="000000"/>
                </a:solidFill>
                <a:latin typeface="Arial" charset="0"/>
                <a:ea typeface="ＭＳ Ｐゴシック" charset="0"/>
                <a:cs typeface="Arial" charset="0"/>
              </a:rPr>
              <a:t> 4: </a:t>
            </a:r>
            <a:r>
              <a:rPr lang="de-DE" sz="1800" dirty="0">
                <a:solidFill>
                  <a:srgbClr val="0000FF"/>
                </a:solidFill>
                <a:latin typeface="Arial" charset="0"/>
                <a:ea typeface="ＭＳ Ｐゴシック" charset="0"/>
                <a:cs typeface="Arial" charset="0"/>
              </a:rPr>
              <a:t>A+B+D</a:t>
            </a:r>
            <a:endParaRPr lang="de-DE" sz="1800" dirty="0">
              <a:solidFill>
                <a:srgbClr val="008000"/>
              </a:solidFill>
              <a:latin typeface="Arial" charset="0"/>
              <a:ea typeface="ＭＳ Ｐゴシック" charset="0"/>
              <a:cs typeface="Arial" charset="0"/>
            </a:endParaRPr>
          </a:p>
        </p:txBody>
      </p:sp>
      <p:sp>
        <p:nvSpPr>
          <p:cNvPr id="11" name="Rectangle 9"/>
          <p:cNvSpPr/>
          <p:nvPr/>
        </p:nvSpPr>
        <p:spPr>
          <a:xfrm>
            <a:off x="7020272" y="4416152"/>
            <a:ext cx="1981200" cy="381000"/>
          </a:xfrm>
          <a:prstGeom prst="rect">
            <a:avLst/>
          </a:prstGeom>
          <a:gradFill flip="none" rotWithShape="1">
            <a:gsLst>
              <a:gs pos="0">
                <a:schemeClr val="accent1">
                  <a:lumMod val="90000"/>
                </a:schemeClr>
              </a:gs>
              <a:gs pos="100000">
                <a:srgbClr val="FFFFFF"/>
              </a:gs>
            </a:gsLst>
            <a:lin ang="16200000" scaled="0"/>
            <a:tileRect/>
          </a:gra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800" dirty="0">
                <a:solidFill>
                  <a:srgbClr val="000000"/>
                </a:solidFill>
                <a:latin typeface="Arial" charset="0"/>
                <a:ea typeface="ＭＳ Ｐゴシック" charset="0"/>
                <a:cs typeface="Arial" charset="0"/>
              </a:rPr>
              <a:t>C</a:t>
            </a:r>
            <a:r>
              <a:rPr lang="de-DE" sz="1800" dirty="0">
                <a:solidFill>
                  <a:srgbClr val="000000"/>
                </a:solidFill>
                <a:latin typeface="Arial" charset="0"/>
                <a:ea typeface="ＭＳ Ｐゴシック" charset="0"/>
                <a:cs typeface="Arial" charset="0"/>
              </a:rPr>
              <a:t>losest </a:t>
            </a:r>
            <a:r>
              <a:rPr lang="de-DE" sz="1800" dirty="0" err="1">
                <a:solidFill>
                  <a:srgbClr val="000000"/>
                </a:solidFill>
                <a:latin typeface="Arial" charset="0"/>
                <a:ea typeface="ＭＳ Ｐゴシック" charset="0"/>
                <a:cs typeface="Arial" charset="0"/>
              </a:rPr>
              <a:t>prior</a:t>
            </a:r>
            <a:r>
              <a:rPr lang="de-DE" sz="1800" dirty="0">
                <a:solidFill>
                  <a:srgbClr val="000000"/>
                </a:solidFill>
                <a:latin typeface="Arial" charset="0"/>
                <a:ea typeface="ＭＳ Ｐゴシック" charset="0"/>
                <a:cs typeface="Arial" charset="0"/>
              </a:rPr>
              <a:t> </a:t>
            </a:r>
            <a:r>
              <a:rPr lang="de-DE" sz="1800" dirty="0" err="1">
                <a:solidFill>
                  <a:srgbClr val="000000"/>
                </a:solidFill>
                <a:latin typeface="Arial" charset="0"/>
                <a:ea typeface="ＭＳ Ｐゴシック" charset="0"/>
                <a:cs typeface="Arial" charset="0"/>
              </a:rPr>
              <a:t>art</a:t>
            </a:r>
            <a:r>
              <a:rPr lang="de-DE" sz="1800" dirty="0">
                <a:solidFill>
                  <a:srgbClr val="000000"/>
                </a:solidFill>
                <a:latin typeface="Arial" charset="0"/>
                <a:ea typeface="ＭＳ Ｐゴシック" charset="0"/>
                <a:cs typeface="Arial" charset="0"/>
              </a:rPr>
              <a:t>?</a:t>
            </a:r>
            <a:endParaRPr lang="de-DE" sz="1800" dirty="0">
              <a:solidFill>
                <a:srgbClr val="0000FF"/>
              </a:solidFill>
              <a:latin typeface="Arial" charset="0"/>
              <a:ea typeface="ＭＳ Ｐゴシック" charset="0"/>
              <a:cs typeface="Arial" charset="0"/>
            </a:endParaRPr>
          </a:p>
        </p:txBody>
      </p:sp>
      <p:sp>
        <p:nvSpPr>
          <p:cNvPr id="12" name="Rectangle 7"/>
          <p:cNvSpPr/>
          <p:nvPr/>
        </p:nvSpPr>
        <p:spPr>
          <a:xfrm>
            <a:off x="2987824" y="4992216"/>
            <a:ext cx="3905250" cy="381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sz="1800" dirty="0" err="1">
                <a:solidFill>
                  <a:srgbClr val="000000"/>
                </a:solidFill>
                <a:latin typeface="Arial" charset="0"/>
                <a:ea typeface="ＭＳ Ｐゴシック" charset="0"/>
                <a:cs typeface="Arial" charset="0"/>
              </a:rPr>
              <a:t>Document</a:t>
            </a:r>
            <a:r>
              <a:rPr lang="de-DE" sz="1800" dirty="0">
                <a:solidFill>
                  <a:srgbClr val="000000"/>
                </a:solidFill>
                <a:latin typeface="Arial" charset="0"/>
                <a:ea typeface="ＭＳ Ｐゴシック" charset="0"/>
                <a:cs typeface="Arial" charset="0"/>
              </a:rPr>
              <a:t> 5: </a:t>
            </a:r>
            <a:r>
              <a:rPr lang="de-DE" sz="1800" dirty="0">
                <a:solidFill>
                  <a:srgbClr val="0000FF"/>
                </a:solidFill>
                <a:latin typeface="Arial" charset="0"/>
                <a:ea typeface="ＭＳ Ｐゴシック" charset="0"/>
                <a:cs typeface="Arial" charset="0"/>
              </a:rPr>
              <a:t>B+C+D</a:t>
            </a:r>
            <a:endParaRPr lang="de-DE" sz="1800" dirty="0">
              <a:solidFill>
                <a:srgbClr val="008000"/>
              </a:solidFill>
              <a:latin typeface="Arial" charset="0"/>
              <a:ea typeface="ＭＳ Ｐゴシック" charset="0"/>
              <a:cs typeface="Arial" charset="0"/>
            </a:endParaRPr>
          </a:p>
        </p:txBody>
      </p:sp>
      <p:sp>
        <p:nvSpPr>
          <p:cNvPr id="13" name="Rectangle 9"/>
          <p:cNvSpPr/>
          <p:nvPr/>
        </p:nvSpPr>
        <p:spPr>
          <a:xfrm>
            <a:off x="7020272" y="4992216"/>
            <a:ext cx="1981200" cy="381000"/>
          </a:xfrm>
          <a:prstGeom prst="rect">
            <a:avLst/>
          </a:prstGeom>
          <a:gradFill flip="none" rotWithShape="1">
            <a:gsLst>
              <a:gs pos="0">
                <a:schemeClr val="accent1">
                  <a:lumMod val="90000"/>
                </a:schemeClr>
              </a:gs>
              <a:gs pos="100000">
                <a:srgbClr val="FFFFFF"/>
              </a:gs>
            </a:gsLst>
            <a:lin ang="16200000" scaled="0"/>
            <a:tileRect/>
          </a:gra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800" dirty="0">
                <a:solidFill>
                  <a:srgbClr val="000000"/>
                </a:solidFill>
                <a:latin typeface="Arial" charset="0"/>
                <a:ea typeface="ＭＳ Ｐゴシック" charset="0"/>
                <a:cs typeface="Arial" charset="0"/>
              </a:rPr>
              <a:t>C</a:t>
            </a:r>
            <a:r>
              <a:rPr lang="de-DE" sz="1800" dirty="0">
                <a:solidFill>
                  <a:srgbClr val="000000"/>
                </a:solidFill>
                <a:latin typeface="Arial" charset="0"/>
                <a:ea typeface="ＭＳ Ｐゴシック" charset="0"/>
                <a:cs typeface="Arial" charset="0"/>
              </a:rPr>
              <a:t>losest </a:t>
            </a:r>
            <a:r>
              <a:rPr lang="de-DE" sz="1800" dirty="0" err="1">
                <a:solidFill>
                  <a:srgbClr val="000000"/>
                </a:solidFill>
                <a:latin typeface="Arial" charset="0"/>
                <a:ea typeface="ＭＳ Ｐゴシック" charset="0"/>
                <a:cs typeface="Arial" charset="0"/>
              </a:rPr>
              <a:t>prior</a:t>
            </a:r>
            <a:r>
              <a:rPr lang="de-DE" sz="1800" dirty="0">
                <a:solidFill>
                  <a:srgbClr val="000000"/>
                </a:solidFill>
                <a:latin typeface="Arial" charset="0"/>
                <a:ea typeface="ＭＳ Ｐゴシック" charset="0"/>
                <a:cs typeface="Arial" charset="0"/>
              </a:rPr>
              <a:t> </a:t>
            </a:r>
            <a:r>
              <a:rPr lang="de-DE" sz="1800" dirty="0" err="1">
                <a:solidFill>
                  <a:srgbClr val="000000"/>
                </a:solidFill>
                <a:latin typeface="Arial" charset="0"/>
                <a:ea typeface="ＭＳ Ｐゴシック" charset="0"/>
                <a:cs typeface="Arial" charset="0"/>
              </a:rPr>
              <a:t>art</a:t>
            </a:r>
            <a:r>
              <a:rPr lang="de-DE" sz="1800" dirty="0">
                <a:solidFill>
                  <a:srgbClr val="000000"/>
                </a:solidFill>
                <a:latin typeface="Arial" charset="0"/>
                <a:ea typeface="ＭＳ Ｐゴシック" charset="0"/>
                <a:cs typeface="Arial" charset="0"/>
              </a:rPr>
              <a:t>?</a:t>
            </a:r>
            <a:endParaRPr lang="de-DE" sz="1800" dirty="0">
              <a:solidFill>
                <a:srgbClr val="0000FF"/>
              </a:solidFill>
              <a:latin typeface="Arial" charset="0"/>
              <a:ea typeface="ＭＳ Ｐゴシック" charset="0"/>
              <a:cs typeface="Arial" charset="0"/>
            </a:endParaRPr>
          </a:p>
        </p:txBody>
      </p:sp>
    </p:spTree>
    <p:extLst>
      <p:ext uri="{BB962C8B-B14F-4D97-AF65-F5344CB8AC3E}">
        <p14:creationId xmlns:p14="http://schemas.microsoft.com/office/powerpoint/2010/main" val="3177268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Potential </a:t>
            </a:r>
            <a:r>
              <a:rPr lang="de-DE" dirty="0" err="1"/>
              <a:t>claim</a:t>
            </a:r>
            <a:r>
              <a:rPr lang="de-DE" dirty="0"/>
              <a:t> </a:t>
            </a:r>
            <a:r>
              <a:rPr lang="de-DE" dirty="0" err="1"/>
              <a:t>wordings</a:t>
            </a:r>
            <a:endParaRPr lang="de-DE" dirty="0"/>
          </a:p>
        </p:txBody>
      </p:sp>
      <p:sp>
        <p:nvSpPr>
          <p:cNvPr id="3" name="Inhaltsplatzhalter 2"/>
          <p:cNvSpPr>
            <a:spLocks noGrp="1"/>
          </p:cNvSpPr>
          <p:nvPr>
            <p:ph idx="1"/>
          </p:nvPr>
        </p:nvSpPr>
        <p:spPr/>
        <p:txBody>
          <a:bodyPr/>
          <a:lstStyle/>
          <a:p>
            <a:pPr eaLnBrk="1" hangingPunct="1">
              <a:buFontTx/>
              <a:buNone/>
            </a:pPr>
            <a:r>
              <a:rPr lang="en-US" altLang="ja-JP" dirty="0">
                <a:solidFill>
                  <a:schemeClr val="bg2"/>
                </a:solidFill>
                <a:latin typeface="Arial" charset="0"/>
              </a:rPr>
              <a:t>Document 3 is prior art:</a:t>
            </a:r>
          </a:p>
          <a:p>
            <a:pPr eaLnBrk="1" hangingPunct="1">
              <a:buFontTx/>
              <a:buNone/>
            </a:pPr>
            <a:r>
              <a:rPr lang="en-US" altLang="ja-JP" dirty="0">
                <a:solidFill>
                  <a:schemeClr val="hlink"/>
                </a:solidFill>
                <a:latin typeface="Arial" charset="0"/>
              </a:rPr>
              <a:t>Apparatus with A, B and C</a:t>
            </a:r>
            <a:r>
              <a:rPr lang="en-US" altLang="ja-JP" dirty="0">
                <a:latin typeface="Arial" charset="0"/>
              </a:rPr>
              <a:t>, </a:t>
            </a:r>
            <a:r>
              <a:rPr lang="en-US" dirty="0">
                <a:solidFill>
                  <a:srgbClr val="990099"/>
                </a:solidFill>
                <a:latin typeface="Arial" charset="0"/>
              </a:rPr>
              <a:t>characterized in that D</a:t>
            </a:r>
            <a:endParaRPr lang="en-US" altLang="ja-JP" dirty="0">
              <a:solidFill>
                <a:schemeClr val="bg2"/>
              </a:solidFill>
              <a:latin typeface="Arial" charset="0"/>
            </a:endParaRPr>
          </a:p>
          <a:p>
            <a:pPr eaLnBrk="1" hangingPunct="1">
              <a:buNone/>
            </a:pPr>
            <a:endParaRPr lang="en-US" altLang="ja-JP" dirty="0">
              <a:solidFill>
                <a:schemeClr val="bg2"/>
              </a:solidFill>
              <a:latin typeface="Arial" charset="0"/>
            </a:endParaRPr>
          </a:p>
          <a:p>
            <a:pPr eaLnBrk="1" hangingPunct="1">
              <a:buNone/>
            </a:pPr>
            <a:r>
              <a:rPr lang="en-US" altLang="ja-JP" dirty="0">
                <a:solidFill>
                  <a:schemeClr val="bg2"/>
                </a:solidFill>
                <a:latin typeface="Arial" charset="0"/>
              </a:rPr>
              <a:t>Document 4 is prior art:</a:t>
            </a:r>
            <a:endParaRPr lang="en-US" dirty="0">
              <a:solidFill>
                <a:srgbClr val="990099"/>
              </a:solidFill>
              <a:latin typeface="Arial" charset="0"/>
            </a:endParaRPr>
          </a:p>
          <a:p>
            <a:pPr eaLnBrk="1" hangingPunct="1">
              <a:buNone/>
            </a:pPr>
            <a:r>
              <a:rPr lang="en-US" altLang="ja-JP" dirty="0">
                <a:solidFill>
                  <a:schemeClr val="hlink"/>
                </a:solidFill>
                <a:latin typeface="Arial" charset="0"/>
              </a:rPr>
              <a:t>Apparatus with A, B and D</a:t>
            </a:r>
            <a:r>
              <a:rPr lang="en-US" altLang="ja-JP" dirty="0">
                <a:latin typeface="Arial" charset="0"/>
              </a:rPr>
              <a:t>, </a:t>
            </a:r>
            <a:r>
              <a:rPr lang="en-US" dirty="0">
                <a:solidFill>
                  <a:srgbClr val="990099"/>
                </a:solidFill>
                <a:latin typeface="Arial" charset="0"/>
              </a:rPr>
              <a:t>characterized in that C</a:t>
            </a:r>
          </a:p>
          <a:p>
            <a:pPr eaLnBrk="1" hangingPunct="1">
              <a:buNone/>
            </a:pPr>
            <a:endParaRPr lang="en-US" altLang="ja-JP" dirty="0">
              <a:solidFill>
                <a:schemeClr val="bg2"/>
              </a:solidFill>
              <a:latin typeface="Arial" charset="0"/>
            </a:endParaRPr>
          </a:p>
          <a:p>
            <a:pPr eaLnBrk="1" hangingPunct="1">
              <a:buNone/>
            </a:pPr>
            <a:r>
              <a:rPr lang="en-US" altLang="ja-JP" dirty="0">
                <a:solidFill>
                  <a:schemeClr val="bg2"/>
                </a:solidFill>
                <a:latin typeface="Arial" charset="0"/>
              </a:rPr>
              <a:t>Document 5 is prior art:</a:t>
            </a:r>
            <a:endParaRPr lang="en-US" dirty="0">
              <a:solidFill>
                <a:srgbClr val="990099"/>
              </a:solidFill>
              <a:latin typeface="Arial" charset="0"/>
            </a:endParaRPr>
          </a:p>
          <a:p>
            <a:pPr eaLnBrk="1" hangingPunct="1">
              <a:buNone/>
            </a:pPr>
            <a:r>
              <a:rPr lang="en-US" altLang="ja-JP" dirty="0">
                <a:solidFill>
                  <a:schemeClr val="hlink"/>
                </a:solidFill>
                <a:latin typeface="Arial" charset="0"/>
              </a:rPr>
              <a:t>Apparatus with B, C and D</a:t>
            </a:r>
            <a:r>
              <a:rPr lang="en-US" altLang="ja-JP" dirty="0">
                <a:latin typeface="Arial" charset="0"/>
              </a:rPr>
              <a:t>, </a:t>
            </a:r>
            <a:r>
              <a:rPr lang="en-US" dirty="0">
                <a:solidFill>
                  <a:srgbClr val="990099"/>
                </a:solidFill>
                <a:latin typeface="Arial" charset="0"/>
              </a:rPr>
              <a:t>characterized in that A</a:t>
            </a:r>
            <a:endParaRPr lang="de-DE" dirty="0"/>
          </a:p>
          <a:p>
            <a:pPr eaLnBrk="1" hangingPunct="1">
              <a:buNone/>
            </a:pPr>
            <a:endParaRPr lang="de-DE" dirty="0"/>
          </a:p>
          <a:p>
            <a:pPr eaLnBrk="1" hangingPunct="1">
              <a:buNone/>
            </a:pPr>
            <a:r>
              <a:rPr lang="de-DE" dirty="0" err="1">
                <a:solidFill>
                  <a:schemeClr val="bg2"/>
                </a:solidFill>
              </a:rPr>
              <a:t>One</a:t>
            </a:r>
            <a:r>
              <a:rPr lang="de-DE" dirty="0">
                <a:solidFill>
                  <a:schemeClr val="bg2"/>
                </a:solidFill>
              </a:rPr>
              <a:t> </a:t>
            </a:r>
            <a:r>
              <a:rPr lang="de-DE" dirty="0" err="1">
                <a:solidFill>
                  <a:schemeClr val="bg2"/>
                </a:solidFill>
              </a:rPr>
              <a:t>part</a:t>
            </a:r>
            <a:r>
              <a:rPr lang="de-DE" dirty="0">
                <a:solidFill>
                  <a:schemeClr val="bg2"/>
                </a:solidFill>
              </a:rPr>
              <a:t> </a:t>
            </a:r>
            <a:r>
              <a:rPr lang="de-DE" dirty="0" err="1">
                <a:solidFill>
                  <a:schemeClr val="bg2"/>
                </a:solidFill>
              </a:rPr>
              <a:t>claim</a:t>
            </a:r>
            <a:r>
              <a:rPr lang="de-DE" dirty="0">
                <a:solidFill>
                  <a:schemeClr val="bg2"/>
                </a:solidFill>
              </a:rPr>
              <a:t>: </a:t>
            </a:r>
            <a:r>
              <a:rPr lang="en-US" altLang="ja-JP" dirty="0">
                <a:solidFill>
                  <a:srgbClr val="7030A0"/>
                </a:solidFill>
                <a:latin typeface="Arial" charset="0"/>
              </a:rPr>
              <a:t>Apparatus with A, B, C and D.</a:t>
            </a:r>
            <a:endParaRPr lang="de-DE" dirty="0"/>
          </a:p>
        </p:txBody>
      </p:sp>
    </p:spTree>
    <p:extLst>
      <p:ext uri="{BB962C8B-B14F-4D97-AF65-F5344CB8AC3E}">
        <p14:creationId xmlns:p14="http://schemas.microsoft.com/office/powerpoint/2010/main" val="51738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de-DE">
                <a:latin typeface="Arial" charset="0"/>
              </a:rPr>
              <a:t>Deconstruction of claim wording</a:t>
            </a:r>
          </a:p>
        </p:txBody>
      </p:sp>
      <p:sp>
        <p:nvSpPr>
          <p:cNvPr id="45058" name="Content Placeholder 2"/>
          <p:cNvSpPr>
            <a:spLocks noGrp="1"/>
          </p:cNvSpPr>
          <p:nvPr>
            <p:ph idx="1"/>
          </p:nvPr>
        </p:nvSpPr>
        <p:spPr/>
        <p:txBody>
          <a:bodyPr/>
          <a:lstStyle/>
          <a:p>
            <a:r>
              <a:rPr lang="de-DE" sz="2000">
                <a:latin typeface="Arial" charset="0"/>
              </a:rPr>
              <a:t>Deconstruction of claim wording, i.e. structuring/sorting the subject matter of a claim into distinct features/elements facilitates:</a:t>
            </a:r>
          </a:p>
          <a:p>
            <a:pPr lvl="1"/>
            <a:r>
              <a:rPr lang="de-DE" sz="2000">
                <a:latin typeface="Arial" charset="0"/>
                <a:ea typeface="Arial" charset="0"/>
                <a:cs typeface="Arial" charset="0"/>
              </a:rPr>
              <a:t>Understanding of the subject matter</a:t>
            </a:r>
          </a:p>
          <a:p>
            <a:pPr lvl="1"/>
            <a:r>
              <a:rPr lang="en-US" sz="2000">
                <a:latin typeface="Arial" charset="0"/>
                <a:ea typeface="Arial" charset="0"/>
                <a:cs typeface="Arial" charset="0"/>
              </a:rPr>
              <a:t>C</a:t>
            </a:r>
            <a:r>
              <a:rPr lang="de-DE" sz="2000">
                <a:latin typeface="Arial" charset="0"/>
                <a:ea typeface="Arial" charset="0"/>
                <a:cs typeface="Arial" charset="0"/>
              </a:rPr>
              <a:t>hecking the clarity of the claim wording</a:t>
            </a:r>
          </a:p>
          <a:p>
            <a:pPr lvl="1"/>
            <a:r>
              <a:rPr lang="de-DE" sz="2000">
                <a:latin typeface="Arial" charset="0"/>
                <a:ea typeface="Arial" charset="0"/>
                <a:cs typeface="Arial" charset="0"/>
              </a:rPr>
              <a:t>Searching of prior art</a:t>
            </a:r>
          </a:p>
          <a:p>
            <a:pPr lvl="1"/>
            <a:r>
              <a:rPr lang="de-DE" sz="2000">
                <a:latin typeface="Arial" charset="0"/>
                <a:ea typeface="Arial" charset="0"/>
                <a:cs typeface="Arial" charset="0"/>
              </a:rPr>
              <a:t>Assessing of novelty by comparing the distinct features with the prior art</a:t>
            </a:r>
          </a:p>
          <a:p>
            <a:pPr lvl="1"/>
            <a:r>
              <a:rPr lang="de-DE" sz="2000">
                <a:latin typeface="Arial" charset="0"/>
                <a:ea typeface="Arial" charset="0"/>
                <a:cs typeface="Arial" charset="0"/>
              </a:rPr>
              <a:t>Determination of the closest prior art</a:t>
            </a:r>
          </a:p>
          <a:p>
            <a:pPr lvl="1"/>
            <a:r>
              <a:rPr lang="de-DE" sz="2000">
                <a:latin typeface="Arial" charset="0"/>
                <a:ea typeface="Arial" charset="0"/>
                <a:cs typeface="Arial" charset="0"/>
              </a:rPr>
              <a:t>(Determination of the difference to the closest prior art)</a:t>
            </a:r>
          </a:p>
          <a:p>
            <a:pPr lvl="1"/>
            <a:r>
              <a:rPr lang="de-DE" sz="2000">
                <a:latin typeface="Arial" charset="0"/>
                <a:ea typeface="Arial" charset="0"/>
                <a:cs typeface="Arial" charset="0"/>
              </a:rPr>
              <a:t>Comparison of claims subject to examination at different IPOs (claims of different members of the patent family)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a:latin typeface="Arial" charset="0"/>
              </a:rPr>
              <a:t>Evolution of claims</a:t>
            </a:r>
          </a:p>
        </p:txBody>
      </p:sp>
      <p:sp>
        <p:nvSpPr>
          <p:cNvPr id="47106" name="Rectangle 3"/>
          <p:cNvSpPr>
            <a:spLocks noGrp="1" noChangeArrowheads="1"/>
          </p:cNvSpPr>
          <p:nvPr>
            <p:ph type="body" idx="1"/>
          </p:nvPr>
        </p:nvSpPr>
        <p:spPr>
          <a:xfrm>
            <a:off x="457200" y="1666875"/>
            <a:ext cx="8686800" cy="4352925"/>
          </a:xfrm>
        </p:spPr>
        <p:txBody>
          <a:bodyPr/>
          <a:lstStyle/>
          <a:p>
            <a:pPr>
              <a:lnSpc>
                <a:spcPct val="90000"/>
              </a:lnSpc>
              <a:spcBef>
                <a:spcPct val="40000"/>
              </a:spcBef>
            </a:pPr>
            <a:r>
              <a:rPr lang="en-US" sz="2000" dirty="0">
                <a:latin typeface="Arial" charset="0"/>
              </a:rPr>
              <a:t>Claims of a patent application are usually different at different publication and prosecution stages of the application</a:t>
            </a:r>
          </a:p>
          <a:p>
            <a:pPr>
              <a:lnSpc>
                <a:spcPct val="90000"/>
              </a:lnSpc>
              <a:spcBef>
                <a:spcPct val="40000"/>
              </a:spcBef>
            </a:pPr>
            <a:r>
              <a:rPr lang="en-US" sz="2000" dirty="0">
                <a:latin typeface="Arial" charset="0"/>
              </a:rPr>
              <a:t>Before examination, the initially filed independent claims in applications have a broader scope because applicants seek to get as much protection as possible</a:t>
            </a:r>
          </a:p>
          <a:p>
            <a:pPr>
              <a:lnSpc>
                <a:spcPct val="90000"/>
              </a:lnSpc>
              <a:spcBef>
                <a:spcPct val="40000"/>
              </a:spcBef>
            </a:pPr>
            <a:r>
              <a:rPr lang="en-US" sz="2000" dirty="0">
                <a:latin typeface="Arial" charset="0"/>
              </a:rPr>
              <a:t>Claims of granted patents are, in comparison to the initially filed claims,</a:t>
            </a:r>
          </a:p>
          <a:p>
            <a:pPr lvl="1">
              <a:lnSpc>
                <a:spcPct val="90000"/>
              </a:lnSpc>
              <a:spcBef>
                <a:spcPct val="40000"/>
              </a:spcBef>
            </a:pPr>
            <a:r>
              <a:rPr lang="en-US" sz="2000" dirty="0">
                <a:latin typeface="Arial" charset="0"/>
                <a:ea typeface="Arial" charset="0"/>
                <a:cs typeface="Arial" charset="0"/>
              </a:rPr>
              <a:t>Usually narrower, i.e. include additional features, or </a:t>
            </a:r>
          </a:p>
          <a:p>
            <a:pPr lvl="1">
              <a:lnSpc>
                <a:spcPct val="90000"/>
              </a:lnSpc>
              <a:spcBef>
                <a:spcPct val="40000"/>
              </a:spcBef>
            </a:pPr>
            <a:r>
              <a:rPr lang="en-US" sz="2000" dirty="0">
                <a:latin typeface="Arial" charset="0"/>
                <a:ea typeface="Arial" charset="0"/>
                <a:cs typeface="Arial" charset="0"/>
              </a:rPr>
              <a:t>May be totally different</a:t>
            </a:r>
          </a:p>
          <a:p>
            <a:pPr>
              <a:lnSpc>
                <a:spcPct val="90000"/>
              </a:lnSpc>
              <a:spcBef>
                <a:spcPct val="40000"/>
              </a:spcBef>
            </a:pPr>
            <a:r>
              <a:rPr lang="en-US" sz="2000" dirty="0">
                <a:latin typeface="Arial" charset="0"/>
              </a:rPr>
              <a:t>Claims after opposition have often narrower scope than claims after grant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6"/>
          <p:cNvSpPr>
            <a:spLocks noChangeArrowheads="1"/>
          </p:cNvSpPr>
          <p:nvPr/>
        </p:nvSpPr>
        <p:spPr bwMode="auto">
          <a:xfrm>
            <a:off x="1116013" y="3716338"/>
            <a:ext cx="7777162" cy="1944687"/>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9154" name="Rectangle 14"/>
          <p:cNvSpPr>
            <a:spLocks noChangeArrowheads="1"/>
          </p:cNvSpPr>
          <p:nvPr/>
        </p:nvSpPr>
        <p:spPr bwMode="auto">
          <a:xfrm>
            <a:off x="468313" y="3357563"/>
            <a:ext cx="2519362" cy="358775"/>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9155" name="Rectangle 15"/>
          <p:cNvSpPr>
            <a:spLocks noChangeArrowheads="1"/>
          </p:cNvSpPr>
          <p:nvPr/>
        </p:nvSpPr>
        <p:spPr bwMode="auto">
          <a:xfrm>
            <a:off x="1116013" y="2060575"/>
            <a:ext cx="7704137" cy="1296988"/>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9156" name="Rectangle 7"/>
          <p:cNvSpPr>
            <a:spLocks noChangeArrowheads="1"/>
          </p:cNvSpPr>
          <p:nvPr/>
        </p:nvSpPr>
        <p:spPr bwMode="auto">
          <a:xfrm>
            <a:off x="1116013" y="1628775"/>
            <a:ext cx="7127875" cy="43180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49157" name="Rectangle 5"/>
          <p:cNvSpPr>
            <a:spLocks noGrp="1" noChangeArrowheads="1"/>
          </p:cNvSpPr>
          <p:nvPr>
            <p:ph type="body" idx="1"/>
          </p:nvPr>
        </p:nvSpPr>
        <p:spPr>
          <a:xfrm>
            <a:off x="381000" y="1666875"/>
            <a:ext cx="8686800" cy="4352925"/>
          </a:xfrm>
        </p:spPr>
        <p:txBody>
          <a:bodyPr/>
          <a:lstStyle/>
          <a:p>
            <a:pPr marL="715963" indent="-715963">
              <a:spcBef>
                <a:spcPct val="40000"/>
              </a:spcBef>
              <a:buFontTx/>
              <a:buNone/>
            </a:pPr>
            <a:r>
              <a:rPr lang="en-US" sz="1800">
                <a:latin typeface="Arial" charset="0"/>
              </a:rPr>
              <a:t>1. 	A method of determining the torque induced in a rotating shaft (51), </a:t>
            </a:r>
          </a:p>
          <a:p>
            <a:pPr marL="715963" indent="-715963">
              <a:spcBef>
                <a:spcPct val="40000"/>
              </a:spcBef>
              <a:buFontTx/>
              <a:buNone/>
            </a:pPr>
            <a:r>
              <a:rPr lang="en-US" sz="1800" b="1">
                <a:solidFill>
                  <a:srgbClr val="0000FF"/>
                </a:solidFill>
                <a:latin typeface="Arial" charset="0"/>
              </a:rPr>
              <a:t>A</a:t>
            </a:r>
            <a:r>
              <a:rPr lang="en-US" sz="1800">
                <a:latin typeface="Arial" charset="0"/>
              </a:rPr>
              <a:t>	the shaft (51) having a torsional oscillation frequency that is dependent on the stiffness of the shaft (51), </a:t>
            </a:r>
          </a:p>
          <a:p>
            <a:pPr marL="715963" indent="-715963">
              <a:spcBef>
                <a:spcPct val="40000"/>
              </a:spcBef>
              <a:buFontTx/>
              <a:buNone/>
            </a:pPr>
            <a:r>
              <a:rPr lang="en-US" sz="1800" b="1">
                <a:solidFill>
                  <a:srgbClr val="0000FF"/>
                </a:solidFill>
                <a:latin typeface="Arial" charset="0"/>
              </a:rPr>
              <a:t>B</a:t>
            </a:r>
            <a:r>
              <a:rPr lang="en-US" sz="1800">
                <a:latin typeface="Arial" charset="0"/>
              </a:rPr>
              <a:t>	where the torsional oscillation frequency and the stiffness are dependent upon the operating conditions of the shaft (51),</a:t>
            </a:r>
          </a:p>
          <a:p>
            <a:pPr marL="715963" indent="-715963">
              <a:spcBef>
                <a:spcPct val="40000"/>
              </a:spcBef>
              <a:buFontTx/>
              <a:buNone/>
            </a:pPr>
            <a:r>
              <a:rPr lang="en-US" sz="1800">
                <a:latin typeface="Arial" charset="0"/>
              </a:rPr>
              <a:t>characterized in that</a:t>
            </a:r>
          </a:p>
          <a:p>
            <a:pPr marL="715963" indent="-715963">
              <a:spcBef>
                <a:spcPct val="40000"/>
              </a:spcBef>
              <a:buFontTx/>
              <a:buNone/>
            </a:pPr>
            <a:r>
              <a:rPr lang="en-US" sz="1800" b="1">
                <a:solidFill>
                  <a:srgbClr val="0000FF"/>
                </a:solidFill>
                <a:latin typeface="Arial" charset="0"/>
              </a:rPr>
              <a:t>C</a:t>
            </a:r>
            <a:r>
              <a:rPr lang="en-US" sz="1800">
                <a:latin typeface="Arial" charset="0"/>
              </a:rPr>
              <a:t>	the torsional oscillation frequency of the rotating shaft (51) is measured (35);</a:t>
            </a:r>
          </a:p>
          <a:p>
            <a:pPr marL="715963" indent="-715963">
              <a:spcBef>
                <a:spcPct val="40000"/>
              </a:spcBef>
              <a:buFontTx/>
              <a:buNone/>
            </a:pPr>
            <a:r>
              <a:rPr lang="en-US" sz="1800" b="1">
                <a:solidFill>
                  <a:srgbClr val="0000FF"/>
                </a:solidFill>
                <a:latin typeface="Arial" charset="0"/>
              </a:rPr>
              <a:t>D</a:t>
            </a:r>
            <a:r>
              <a:rPr lang="en-US" sz="1800">
                <a:latin typeface="Arial" charset="0"/>
              </a:rPr>
              <a:t>	the twist induced in the rotating shaft (51) by the torque is measured (39); and </a:t>
            </a:r>
          </a:p>
          <a:p>
            <a:pPr marL="715963" indent="-715963">
              <a:spcBef>
                <a:spcPct val="40000"/>
              </a:spcBef>
              <a:buFontTx/>
              <a:buNone/>
            </a:pPr>
            <a:r>
              <a:rPr lang="en-US" sz="1800" b="1">
                <a:solidFill>
                  <a:srgbClr val="0000FF"/>
                </a:solidFill>
                <a:latin typeface="Arial" charset="0"/>
              </a:rPr>
              <a:t>E</a:t>
            </a:r>
            <a:r>
              <a:rPr lang="en-US" sz="1800">
                <a:latin typeface="Arial" charset="0"/>
              </a:rPr>
              <a:t>	the measured value of the torsional oscillation frequency and the measured value of the induced twist are used (41) to determine the torque induced in the shaft (51).</a:t>
            </a:r>
          </a:p>
        </p:txBody>
      </p:sp>
      <p:sp>
        <p:nvSpPr>
          <p:cNvPr id="49158" name="Rectangle 4"/>
          <p:cNvSpPr>
            <a:spLocks noGrp="1" noChangeArrowheads="1"/>
          </p:cNvSpPr>
          <p:nvPr>
            <p:ph type="title"/>
          </p:nvPr>
        </p:nvSpPr>
        <p:spPr/>
        <p:txBody>
          <a:bodyPr/>
          <a:lstStyle/>
          <a:p>
            <a:r>
              <a:rPr lang="en-US" dirty="0">
                <a:latin typeface="Arial" charset="0"/>
              </a:rPr>
              <a:t>Claim sample – as filed</a:t>
            </a:r>
          </a:p>
        </p:txBody>
      </p:sp>
      <p:sp>
        <p:nvSpPr>
          <p:cNvPr id="49159" name="Text Box 6"/>
          <p:cNvSpPr txBox="1">
            <a:spLocks noChangeArrowheads="1"/>
          </p:cNvSpPr>
          <p:nvPr/>
        </p:nvSpPr>
        <p:spPr bwMode="auto">
          <a:xfrm>
            <a:off x="0" y="6480747"/>
            <a:ext cx="23764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dirty="0">
                <a:hlinkClick r:id="rId3"/>
              </a:rPr>
              <a:t>EP2006651A2</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609600" y="1676400"/>
            <a:ext cx="8305800" cy="4173538"/>
          </a:xfrm>
        </p:spPr>
        <p:txBody>
          <a:bodyPr/>
          <a:lstStyle/>
          <a:p>
            <a:pPr eaLnBrk="1" hangingPunct="1"/>
            <a:r>
              <a:rPr lang="en-US" sz="2000" dirty="0">
                <a:latin typeface="Arial" charset="0"/>
              </a:rPr>
              <a:t>A patent provides </a:t>
            </a:r>
            <a:r>
              <a:rPr lang="en-US" sz="2000" b="1" dirty="0">
                <a:latin typeface="Arial" charset="0"/>
              </a:rPr>
              <a:t>protection</a:t>
            </a:r>
            <a:r>
              <a:rPr lang="en-US" sz="2000" dirty="0">
                <a:latin typeface="Arial" charset="0"/>
              </a:rPr>
              <a:t> for an </a:t>
            </a:r>
            <a:r>
              <a:rPr lang="en-US" sz="2000" b="1" dirty="0">
                <a:solidFill>
                  <a:schemeClr val="hlink"/>
                </a:solidFill>
                <a:latin typeface="Arial" charset="0"/>
              </a:rPr>
              <a:t>invention</a:t>
            </a:r>
            <a:r>
              <a:rPr lang="en-US" sz="2000" dirty="0">
                <a:latin typeface="Arial" charset="0"/>
              </a:rPr>
              <a:t>, i.e. the invention cannot be used by others for commercial</a:t>
            </a:r>
            <a:r>
              <a:rPr lang="en-US" sz="2000" b="1" dirty="0">
                <a:latin typeface="Arial" charset="0"/>
              </a:rPr>
              <a:t> </a:t>
            </a:r>
            <a:r>
              <a:rPr lang="en-US" sz="2000" dirty="0">
                <a:latin typeface="Arial" charset="0"/>
              </a:rPr>
              <a:t>purposes without permission of the owner</a:t>
            </a:r>
          </a:p>
          <a:p>
            <a:pPr eaLnBrk="1" hangingPunct="1">
              <a:buFontTx/>
              <a:buNone/>
            </a:pPr>
            <a:endParaRPr lang="en-US" sz="2000" dirty="0">
              <a:latin typeface="Arial" charset="0"/>
            </a:endParaRPr>
          </a:p>
          <a:p>
            <a:pPr eaLnBrk="1" hangingPunct="1"/>
            <a:r>
              <a:rPr lang="en-US" sz="2000" dirty="0">
                <a:latin typeface="Arial" charset="0"/>
              </a:rPr>
              <a:t>An invention offers a </a:t>
            </a:r>
            <a:r>
              <a:rPr lang="en-US" sz="2000" b="1" dirty="0">
                <a:solidFill>
                  <a:schemeClr val="hlink"/>
                </a:solidFill>
                <a:latin typeface="Arial" charset="0"/>
              </a:rPr>
              <a:t>technical solution</a:t>
            </a:r>
            <a:r>
              <a:rPr lang="en-US" sz="2000" dirty="0">
                <a:latin typeface="Arial" charset="0"/>
              </a:rPr>
              <a:t> to a </a:t>
            </a:r>
            <a:r>
              <a:rPr lang="en-US" sz="2000" b="1" dirty="0">
                <a:solidFill>
                  <a:schemeClr val="hlink"/>
                </a:solidFill>
                <a:latin typeface="Arial" charset="0"/>
              </a:rPr>
              <a:t>problem</a:t>
            </a:r>
            <a:endParaRPr lang="en-US" sz="2000" dirty="0">
              <a:latin typeface="Arial" charset="0"/>
            </a:endParaRPr>
          </a:p>
          <a:p>
            <a:pPr eaLnBrk="1" hangingPunct="1"/>
            <a:endParaRPr lang="en-US" sz="2000" dirty="0">
              <a:latin typeface="Arial" charset="0"/>
            </a:endParaRPr>
          </a:p>
          <a:p>
            <a:pPr eaLnBrk="1" hangingPunct="1"/>
            <a:r>
              <a:rPr lang="en-US" sz="2000" dirty="0">
                <a:latin typeface="Arial" charset="0"/>
              </a:rPr>
              <a:t>Each invention can be defined</a:t>
            </a:r>
          </a:p>
          <a:p>
            <a:pPr eaLnBrk="1" hangingPunct="1">
              <a:buFontTx/>
              <a:buNone/>
            </a:pPr>
            <a:r>
              <a:rPr lang="en-US" sz="2000" dirty="0">
                <a:latin typeface="Arial" charset="0"/>
              </a:rPr>
              <a:t>	by the </a:t>
            </a:r>
            <a:r>
              <a:rPr lang="en-US" sz="2000" b="1" dirty="0">
                <a:latin typeface="Arial" charset="0"/>
              </a:rPr>
              <a:t>features </a:t>
            </a:r>
            <a:r>
              <a:rPr lang="en-US" sz="2000" dirty="0">
                <a:latin typeface="Arial" charset="0"/>
              </a:rPr>
              <a:t>that are </a:t>
            </a:r>
            <a:r>
              <a:rPr lang="en-US" sz="2000" b="1" dirty="0">
                <a:latin typeface="Arial" charset="0"/>
              </a:rPr>
              <a:t>essential</a:t>
            </a:r>
          </a:p>
          <a:p>
            <a:pPr eaLnBrk="1" hangingPunct="1">
              <a:buFontTx/>
              <a:buNone/>
            </a:pPr>
            <a:r>
              <a:rPr lang="en-US" sz="2000" dirty="0">
                <a:latin typeface="Arial" charset="0"/>
              </a:rPr>
              <a:t>	to solve the problem</a:t>
            </a:r>
          </a:p>
          <a:p>
            <a:pPr eaLnBrk="1" hangingPunct="1"/>
            <a:endParaRPr lang="en-US" sz="2000" dirty="0">
              <a:latin typeface="Arial" charset="0"/>
            </a:endParaRPr>
          </a:p>
          <a:p>
            <a:pPr eaLnBrk="1" hangingPunct="1"/>
            <a:r>
              <a:rPr lang="en-US" sz="2000" b="1" dirty="0">
                <a:latin typeface="Arial" charset="0"/>
              </a:rPr>
              <a:t>Main claim </a:t>
            </a:r>
            <a:r>
              <a:rPr lang="en-US" sz="2000" dirty="0">
                <a:latin typeface="Arial" charset="0"/>
              </a:rPr>
              <a:t>includes these features</a:t>
            </a:r>
          </a:p>
          <a:p>
            <a:pPr eaLnBrk="1" hangingPunct="1"/>
            <a:endParaRPr lang="en-US" sz="2000" dirty="0">
              <a:latin typeface="Arial" charset="0"/>
            </a:endParaRPr>
          </a:p>
          <a:p>
            <a:pPr eaLnBrk="1" hangingPunct="1"/>
            <a:endParaRPr lang="en-US" sz="2000" dirty="0">
              <a:latin typeface="Arial" charset="0"/>
            </a:endParaRPr>
          </a:p>
          <a:p>
            <a:pPr eaLnBrk="1" hangingPunct="1"/>
            <a:endParaRPr lang="en-US" sz="2000" dirty="0">
              <a:latin typeface="Arial" charset="0"/>
            </a:endParaRPr>
          </a:p>
        </p:txBody>
      </p:sp>
      <p:grpSp>
        <p:nvGrpSpPr>
          <p:cNvPr id="2" name="Group 4"/>
          <p:cNvGrpSpPr>
            <a:grpSpLocks/>
          </p:cNvGrpSpPr>
          <p:nvPr/>
        </p:nvGrpSpPr>
        <p:grpSpPr bwMode="auto">
          <a:xfrm>
            <a:off x="7421438" y="3311301"/>
            <a:ext cx="1543050" cy="2493963"/>
            <a:chOff x="6019800" y="3657600"/>
            <a:chExt cx="1524000" cy="1905000"/>
          </a:xfrm>
        </p:grpSpPr>
        <p:sp>
          <p:nvSpPr>
            <p:cNvPr id="5" name="Rectangle 4"/>
            <p:cNvSpPr>
              <a:spLocks noChangeArrowheads="1"/>
            </p:cNvSpPr>
            <p:nvPr/>
          </p:nvSpPr>
          <p:spPr bwMode="auto">
            <a:xfrm>
              <a:off x="6019800" y="3961964"/>
              <a:ext cx="1524000" cy="1600636"/>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p>
              <a:pPr>
                <a:defRPr/>
              </a:pPr>
              <a:r>
                <a:rPr lang="de-DE" dirty="0">
                  <a:solidFill>
                    <a:srgbClr val="000000"/>
                  </a:solidFill>
                  <a:latin typeface="+mn-lt"/>
                  <a:ea typeface="+mn-ea"/>
                  <a:cs typeface="+mn-cs"/>
                </a:rPr>
                <a:t>Feature A</a:t>
              </a:r>
            </a:p>
            <a:p>
              <a:pPr>
                <a:defRPr/>
              </a:pPr>
              <a:r>
                <a:rPr lang="de-DE" dirty="0">
                  <a:solidFill>
                    <a:srgbClr val="000000"/>
                  </a:solidFill>
                  <a:latin typeface="+mn-lt"/>
                  <a:ea typeface="+mn-ea"/>
                  <a:cs typeface="+mn-cs"/>
                </a:rPr>
                <a:t>Feature B</a:t>
              </a:r>
            </a:p>
            <a:p>
              <a:pPr>
                <a:defRPr/>
              </a:pPr>
              <a:r>
                <a:rPr lang="de-DE" dirty="0">
                  <a:solidFill>
                    <a:srgbClr val="000000"/>
                  </a:solidFill>
                  <a:latin typeface="+mn-lt"/>
                  <a:ea typeface="+mn-ea"/>
                  <a:cs typeface="+mn-cs"/>
                </a:rPr>
                <a:t>Feature C</a:t>
              </a:r>
            </a:p>
            <a:p>
              <a:pPr>
                <a:defRPr/>
              </a:pPr>
              <a:r>
                <a:rPr lang="de-DE" dirty="0">
                  <a:solidFill>
                    <a:srgbClr val="000000"/>
                  </a:solidFill>
                  <a:latin typeface="+mn-lt"/>
                  <a:ea typeface="+mn-ea"/>
                  <a:cs typeface="+mn-cs"/>
                </a:rPr>
                <a:t>Feature D</a:t>
              </a:r>
            </a:p>
          </p:txBody>
        </p:sp>
        <p:sp>
          <p:nvSpPr>
            <p:cNvPr id="6" name="Rectangle 5"/>
            <p:cNvSpPr>
              <a:spLocks noChangeArrowheads="1"/>
            </p:cNvSpPr>
            <p:nvPr/>
          </p:nvSpPr>
          <p:spPr bwMode="auto">
            <a:xfrm>
              <a:off x="6019800" y="3657600"/>
              <a:ext cx="1524000" cy="304364"/>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r>
                <a:rPr lang="de-DE" b="1" dirty="0">
                  <a:solidFill>
                    <a:srgbClr val="0000FF"/>
                  </a:solidFill>
                  <a:latin typeface="+mn-lt"/>
                  <a:ea typeface="+mn-ea"/>
                  <a:cs typeface="+mn-cs"/>
                </a:rPr>
                <a:t>Claim 1</a:t>
              </a:r>
            </a:p>
          </p:txBody>
        </p:sp>
      </p:grpSp>
      <p:sp>
        <p:nvSpPr>
          <p:cNvPr id="17411" name="Title 3"/>
          <p:cNvSpPr txBox="1">
            <a:spLocks/>
          </p:cNvSpPr>
          <p:nvPr/>
        </p:nvSpPr>
        <p:spPr bwMode="auto">
          <a:xfrm>
            <a:off x="5334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spcBef>
                <a:spcPct val="0"/>
              </a:spcBef>
            </a:pPr>
            <a:r>
              <a:rPr lang="en-US" sz="3600" dirty="0">
                <a:solidFill>
                  <a:srgbClr val="00408C"/>
                </a:solidFill>
              </a:rPr>
              <a:t>What is a patent claim?</a:t>
            </a:r>
          </a:p>
        </p:txBody>
      </p:sp>
      <p:sp>
        <p:nvSpPr>
          <p:cNvPr id="7" name="Rectangle 6"/>
          <p:cNvSpPr>
            <a:spLocks noChangeArrowheads="1"/>
          </p:cNvSpPr>
          <p:nvPr/>
        </p:nvSpPr>
        <p:spPr bwMode="auto">
          <a:xfrm>
            <a:off x="457200" y="3657600"/>
            <a:ext cx="4648200" cy="1447800"/>
          </a:xfrm>
          <a:prstGeom prst="rect">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endParaRPr lang="de-DE"/>
          </a:p>
        </p:txBody>
      </p:sp>
      <p:grpSp>
        <p:nvGrpSpPr>
          <p:cNvPr id="11" name="Group 4"/>
          <p:cNvGrpSpPr>
            <a:grpSpLocks/>
          </p:cNvGrpSpPr>
          <p:nvPr/>
        </p:nvGrpSpPr>
        <p:grpSpPr bwMode="auto">
          <a:xfrm>
            <a:off x="5364088" y="3645024"/>
            <a:ext cx="1543050" cy="2493962"/>
            <a:chOff x="6019800" y="3657600"/>
            <a:chExt cx="1524000" cy="1905000"/>
          </a:xfrm>
        </p:grpSpPr>
        <p:sp>
          <p:nvSpPr>
            <p:cNvPr id="12" name="Rectangle 4"/>
            <p:cNvSpPr/>
            <p:nvPr/>
          </p:nvSpPr>
          <p:spPr>
            <a:xfrm>
              <a:off x="6019800" y="3961963"/>
              <a:ext cx="1524000" cy="160063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de-DE" dirty="0">
                  <a:solidFill>
                    <a:srgbClr val="000000"/>
                  </a:solidFill>
                </a:rPr>
                <a:t>Feature A</a:t>
              </a:r>
            </a:p>
            <a:p>
              <a:pPr>
                <a:defRPr/>
              </a:pPr>
              <a:r>
                <a:rPr lang="de-DE" dirty="0">
                  <a:solidFill>
                    <a:srgbClr val="000000"/>
                  </a:solidFill>
                </a:rPr>
                <a:t>Feature B</a:t>
              </a:r>
            </a:p>
            <a:p>
              <a:pPr>
                <a:defRPr/>
              </a:pPr>
              <a:r>
                <a:rPr lang="de-DE" dirty="0">
                  <a:solidFill>
                    <a:srgbClr val="000000"/>
                  </a:solidFill>
                </a:rPr>
                <a:t>Feature C</a:t>
              </a:r>
            </a:p>
            <a:p>
              <a:pPr>
                <a:defRPr/>
              </a:pPr>
              <a:r>
                <a:rPr lang="de-DE" dirty="0">
                  <a:solidFill>
                    <a:srgbClr val="000000"/>
                  </a:solidFill>
                </a:rPr>
                <a:t>Feature D</a:t>
              </a:r>
            </a:p>
          </p:txBody>
        </p:sp>
        <p:sp>
          <p:nvSpPr>
            <p:cNvPr id="13" name="Rectangle 5"/>
            <p:cNvSpPr/>
            <p:nvPr/>
          </p:nvSpPr>
          <p:spPr>
            <a:xfrm>
              <a:off x="6019800" y="3657600"/>
              <a:ext cx="1524000" cy="30436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de-DE" b="1" dirty="0">
                  <a:solidFill>
                    <a:srgbClr val="0000FF"/>
                  </a:solidFill>
                </a:rPr>
                <a:t>Invention</a:t>
              </a:r>
            </a:p>
          </p:txBody>
        </p:sp>
      </p:grpSp>
      <p:sp>
        <p:nvSpPr>
          <p:cNvPr id="14" name="Right Arrow 11"/>
          <p:cNvSpPr>
            <a:spLocks noChangeArrowheads="1"/>
          </p:cNvSpPr>
          <p:nvPr/>
        </p:nvSpPr>
        <p:spPr bwMode="auto">
          <a:xfrm>
            <a:off x="6948264" y="4725144"/>
            <a:ext cx="432048" cy="795338"/>
          </a:xfrm>
          <a:prstGeom prst="rightArrow">
            <a:avLst>
              <a:gd name="adj1" fmla="val 50000"/>
              <a:gd name="adj2" fmla="val 49958"/>
            </a:avLst>
          </a:prstGeom>
          <a:solidFill>
            <a:srgbClr val="FF0000"/>
          </a:solidFill>
          <a:ln w="9525">
            <a:solidFill>
              <a:schemeClr val="tx1"/>
            </a:solidFill>
            <a:round/>
            <a:headEnd/>
            <a:tailEnd/>
          </a:ln>
        </p:spPr>
        <p:txBody>
          <a:bodyPr wrap="square" anchor="ctr">
            <a:spAutoFit/>
          </a:bodyPr>
          <a:lstStyle/>
          <a:p>
            <a:pPr algn="ctr"/>
            <a:endParaRPr lang="en-US" sz="2000" dirty="0"/>
          </a:p>
        </p:txBody>
      </p:sp>
    </p:spTree>
    <p:extLst>
      <p:ext uri="{BB962C8B-B14F-4D97-AF65-F5344CB8AC3E}">
        <p14:creationId xmlns:p14="http://schemas.microsoft.com/office/powerpoint/2010/main" val="23557673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dirty="0">
                <a:latin typeface="Arial" charset="0"/>
              </a:rPr>
              <a:t>Claim sample – as granted</a:t>
            </a:r>
          </a:p>
        </p:txBody>
      </p:sp>
      <p:sp>
        <p:nvSpPr>
          <p:cNvPr id="53250" name="Rectangle 3"/>
          <p:cNvSpPr>
            <a:spLocks noGrp="1" noChangeArrowheads="1"/>
          </p:cNvSpPr>
          <p:nvPr>
            <p:ph type="body" idx="1"/>
          </p:nvPr>
        </p:nvSpPr>
        <p:spPr>
          <a:xfrm>
            <a:off x="457200" y="1341438"/>
            <a:ext cx="8435975" cy="5543550"/>
          </a:xfrm>
        </p:spPr>
        <p:txBody>
          <a:bodyPr/>
          <a:lstStyle/>
          <a:p>
            <a:pPr marL="715963" indent="-715963">
              <a:lnSpc>
                <a:spcPct val="80000"/>
              </a:lnSpc>
              <a:spcBef>
                <a:spcPct val="40000"/>
              </a:spcBef>
              <a:buFontTx/>
              <a:buNone/>
            </a:pPr>
            <a:r>
              <a:rPr lang="en-US" sz="1400" dirty="0">
                <a:latin typeface="Arial" charset="0"/>
              </a:rPr>
              <a:t>1. 	A method of determining the torque induced in a rotating shaft (51), </a:t>
            </a:r>
          </a:p>
          <a:p>
            <a:pPr marL="715963" indent="-715963">
              <a:lnSpc>
                <a:spcPct val="80000"/>
              </a:lnSpc>
              <a:spcBef>
                <a:spcPct val="40000"/>
              </a:spcBef>
              <a:buFontTx/>
              <a:buNone/>
            </a:pPr>
            <a:r>
              <a:rPr lang="en-US" sz="1400" b="1" dirty="0">
                <a:solidFill>
                  <a:srgbClr val="0000FF"/>
                </a:solidFill>
                <a:latin typeface="Arial" charset="0"/>
              </a:rPr>
              <a:t>A</a:t>
            </a:r>
            <a:r>
              <a:rPr lang="en-US" sz="1400" dirty="0">
                <a:latin typeface="Arial" charset="0"/>
              </a:rPr>
              <a:t>	the shaft (51) having a torsional oscillation frequency that is dependent on the stiffness of the shaft (51), </a:t>
            </a:r>
          </a:p>
          <a:p>
            <a:pPr marL="715963" indent="-715963">
              <a:lnSpc>
                <a:spcPct val="80000"/>
              </a:lnSpc>
              <a:spcBef>
                <a:spcPct val="40000"/>
              </a:spcBef>
              <a:buFontTx/>
              <a:buNone/>
            </a:pPr>
            <a:r>
              <a:rPr lang="en-US" sz="1400" b="1" dirty="0">
                <a:solidFill>
                  <a:srgbClr val="0000FF"/>
                </a:solidFill>
                <a:latin typeface="Arial" charset="0"/>
              </a:rPr>
              <a:t>B</a:t>
            </a:r>
            <a:r>
              <a:rPr lang="en-US" sz="1400" dirty="0">
                <a:latin typeface="Arial" charset="0"/>
              </a:rPr>
              <a:t>	where the torsional oscillation frequency and the stiffness are dependent upon the operating conditions of the shaft (51),</a:t>
            </a:r>
          </a:p>
          <a:p>
            <a:pPr marL="715963" indent="-715963">
              <a:lnSpc>
                <a:spcPct val="80000"/>
              </a:lnSpc>
              <a:spcBef>
                <a:spcPct val="40000"/>
              </a:spcBef>
              <a:buFontTx/>
              <a:buNone/>
            </a:pPr>
            <a:r>
              <a:rPr lang="en-US" sz="1400" dirty="0">
                <a:latin typeface="Arial" charset="0"/>
              </a:rPr>
              <a:t>the method comprising:</a:t>
            </a:r>
          </a:p>
          <a:p>
            <a:pPr marL="715963" indent="-715963">
              <a:lnSpc>
                <a:spcPct val="80000"/>
              </a:lnSpc>
              <a:spcBef>
                <a:spcPct val="40000"/>
              </a:spcBef>
              <a:buFontTx/>
              <a:buNone/>
            </a:pPr>
            <a:r>
              <a:rPr lang="en-US" sz="1400" b="1" dirty="0">
                <a:solidFill>
                  <a:srgbClr val="0000FF"/>
                </a:solidFill>
                <a:latin typeface="Arial" charset="0"/>
              </a:rPr>
              <a:t>C</a:t>
            </a:r>
            <a:r>
              <a:rPr lang="en-US" sz="1400" dirty="0">
                <a:latin typeface="Arial" charset="0"/>
              </a:rPr>
              <a:t>	measuring (35) the torsional oscillation frequency of the rotating shaft (51);</a:t>
            </a:r>
          </a:p>
          <a:p>
            <a:pPr marL="715963" indent="-715963">
              <a:lnSpc>
                <a:spcPct val="80000"/>
              </a:lnSpc>
              <a:spcBef>
                <a:spcPct val="40000"/>
              </a:spcBef>
              <a:buFontTx/>
              <a:buNone/>
            </a:pPr>
            <a:r>
              <a:rPr lang="en-US" sz="1400" b="1" dirty="0">
                <a:solidFill>
                  <a:srgbClr val="0000FF"/>
                </a:solidFill>
                <a:latin typeface="Arial" charset="0"/>
              </a:rPr>
              <a:t>D</a:t>
            </a:r>
            <a:r>
              <a:rPr lang="en-US" sz="1400" dirty="0">
                <a:latin typeface="Arial" charset="0"/>
              </a:rPr>
              <a:t>	measuring (39) the twist induced in the rotating shaft (51) by the torque; and </a:t>
            </a:r>
          </a:p>
          <a:p>
            <a:pPr marL="715963" indent="-715963">
              <a:lnSpc>
                <a:spcPct val="80000"/>
              </a:lnSpc>
              <a:spcBef>
                <a:spcPct val="40000"/>
              </a:spcBef>
              <a:buFontTx/>
              <a:buNone/>
            </a:pPr>
            <a:r>
              <a:rPr lang="en-US" sz="1400" b="1" dirty="0">
                <a:solidFill>
                  <a:srgbClr val="0000FF"/>
                </a:solidFill>
                <a:latin typeface="Arial" charset="0"/>
              </a:rPr>
              <a:t>E</a:t>
            </a:r>
            <a:r>
              <a:rPr lang="en-US" sz="1400" dirty="0">
                <a:latin typeface="Arial" charset="0"/>
              </a:rPr>
              <a:t>	using (41) the measured value of the torsional oscillation frequency and the measured value of the induced twist to determine the torque induced in the shaft (51);</a:t>
            </a:r>
          </a:p>
          <a:p>
            <a:pPr marL="715963" indent="-715963">
              <a:lnSpc>
                <a:spcPct val="80000"/>
              </a:lnSpc>
              <a:spcBef>
                <a:spcPct val="40000"/>
              </a:spcBef>
              <a:buFontTx/>
              <a:buNone/>
            </a:pPr>
            <a:r>
              <a:rPr lang="en-US" sz="1400" b="1" dirty="0">
                <a:solidFill>
                  <a:srgbClr val="0000FF"/>
                </a:solidFill>
                <a:latin typeface="Arial" charset="0"/>
              </a:rPr>
              <a:t>F</a:t>
            </a:r>
            <a:r>
              <a:rPr lang="en-US" sz="1400" dirty="0">
                <a:latin typeface="Arial" charset="0"/>
              </a:rPr>
              <a:t>	</a:t>
            </a:r>
            <a:r>
              <a:rPr lang="en-US" sz="1400" dirty="0">
                <a:solidFill>
                  <a:schemeClr val="accent2"/>
                </a:solidFill>
                <a:latin typeface="Arial" charset="0"/>
              </a:rPr>
              <a:t>the torsional oscillation frequency of the shaft</a:t>
            </a:r>
            <a:r>
              <a:rPr lang="en-US" sz="1400" i="1" dirty="0">
                <a:solidFill>
                  <a:schemeClr val="accent2"/>
                </a:solidFill>
                <a:latin typeface="Arial" charset="0"/>
              </a:rPr>
              <a:t> </a:t>
            </a:r>
            <a:r>
              <a:rPr lang="en-US" sz="1400" dirty="0">
                <a:solidFill>
                  <a:schemeClr val="accent2"/>
                </a:solidFill>
                <a:latin typeface="Arial" charset="0"/>
              </a:rPr>
              <a:t>(51) and the induced twist are measured (35) at the second set of operating conditions;</a:t>
            </a:r>
          </a:p>
          <a:p>
            <a:pPr marL="715963" indent="-715963">
              <a:lnSpc>
                <a:spcPct val="80000"/>
              </a:lnSpc>
              <a:spcBef>
                <a:spcPct val="40000"/>
              </a:spcBef>
              <a:buFontTx/>
              <a:buNone/>
            </a:pPr>
            <a:r>
              <a:rPr lang="en-US" sz="1400" dirty="0">
                <a:solidFill>
                  <a:schemeClr val="accent2"/>
                </a:solidFill>
                <a:latin typeface="Arial" charset="0"/>
              </a:rPr>
              <a:t>the method is </a:t>
            </a:r>
            <a:r>
              <a:rPr lang="en-US" sz="1400" b="1" dirty="0">
                <a:solidFill>
                  <a:schemeClr val="accent2"/>
                </a:solidFill>
                <a:latin typeface="Arial" charset="0"/>
              </a:rPr>
              <a:t>characterized by</a:t>
            </a:r>
            <a:endParaRPr lang="en-US" sz="1400" dirty="0">
              <a:solidFill>
                <a:schemeClr val="accent2"/>
              </a:solidFill>
              <a:latin typeface="Arial" charset="0"/>
            </a:endParaRPr>
          </a:p>
          <a:p>
            <a:pPr marL="715963" indent="-715963">
              <a:lnSpc>
                <a:spcPct val="80000"/>
              </a:lnSpc>
              <a:spcBef>
                <a:spcPct val="40000"/>
              </a:spcBef>
              <a:buFontTx/>
              <a:buNone/>
            </a:pPr>
            <a:r>
              <a:rPr lang="en-US" sz="1400" b="1" dirty="0">
                <a:solidFill>
                  <a:srgbClr val="0000FF"/>
                </a:solidFill>
                <a:latin typeface="Arial" charset="0"/>
              </a:rPr>
              <a:t>G</a:t>
            </a:r>
            <a:r>
              <a:rPr lang="en-US" sz="1400" b="1" dirty="0">
                <a:solidFill>
                  <a:schemeClr val="accent2"/>
                </a:solidFill>
                <a:latin typeface="Arial" charset="0"/>
              </a:rPr>
              <a:t>	</a:t>
            </a:r>
            <a:r>
              <a:rPr lang="en-US" sz="1400" dirty="0">
                <a:solidFill>
                  <a:schemeClr val="accent2"/>
                </a:solidFill>
                <a:latin typeface="Arial" charset="0"/>
              </a:rPr>
              <a:t>determining the torsional oscillation frequency of the shaft (51) at a second set of operating conditions at which the stiffness of the shaft (51) can be determined (33) and</a:t>
            </a:r>
          </a:p>
          <a:p>
            <a:pPr marL="715963" indent="-715963">
              <a:lnSpc>
                <a:spcPct val="80000"/>
              </a:lnSpc>
              <a:spcBef>
                <a:spcPct val="40000"/>
              </a:spcBef>
              <a:buFontTx/>
              <a:buNone/>
            </a:pPr>
            <a:r>
              <a:rPr lang="en-US" sz="1400" b="1" dirty="0">
                <a:solidFill>
                  <a:srgbClr val="0000FF"/>
                </a:solidFill>
                <a:latin typeface="Arial" charset="0"/>
              </a:rPr>
              <a:t>H</a:t>
            </a:r>
            <a:r>
              <a:rPr lang="en-US" sz="1400" dirty="0">
                <a:solidFill>
                  <a:schemeClr val="accent2"/>
                </a:solidFill>
                <a:latin typeface="Arial" charset="0"/>
              </a:rPr>
              <a:t>	determining the stiffness of the shaft (51) at the second set of operating conditions;</a:t>
            </a:r>
          </a:p>
          <a:p>
            <a:pPr marL="715963" indent="-715963">
              <a:lnSpc>
                <a:spcPct val="80000"/>
              </a:lnSpc>
              <a:spcBef>
                <a:spcPct val="40000"/>
              </a:spcBef>
              <a:buFontTx/>
              <a:buNone/>
            </a:pPr>
            <a:r>
              <a:rPr lang="en-US" sz="1400" b="1" dirty="0">
                <a:solidFill>
                  <a:srgbClr val="0000FF"/>
                </a:solidFill>
                <a:latin typeface="Arial" charset="0"/>
              </a:rPr>
              <a:t>I</a:t>
            </a:r>
            <a:r>
              <a:rPr lang="en-US" sz="1400" dirty="0">
                <a:solidFill>
                  <a:schemeClr val="accent2"/>
                </a:solidFill>
                <a:latin typeface="Arial" charset="0"/>
              </a:rPr>
              <a:t>	the torque induced in the shaft (51) at the first</a:t>
            </a:r>
            <a:r>
              <a:rPr lang="en-US" sz="1400" i="1" dirty="0">
                <a:solidFill>
                  <a:schemeClr val="accent2"/>
                </a:solidFill>
                <a:latin typeface="Arial" charset="0"/>
              </a:rPr>
              <a:t> </a:t>
            </a:r>
            <a:r>
              <a:rPr lang="en-US" sz="1400" dirty="0">
                <a:solidFill>
                  <a:schemeClr val="accent2"/>
                </a:solidFill>
                <a:latin typeface="Arial" charset="0"/>
              </a:rPr>
              <a:t>set of operating conditions is determined (41) using the measured torsional oscillation frequency and the induced twist at the first set of operating conditions, and the measured torsional oscillation frequency and the stiffness at the second set of operating conditions</a:t>
            </a:r>
            <a:r>
              <a:rPr lang="en-US" sz="1400" dirty="0">
                <a:solidFill>
                  <a:srgbClr val="006600"/>
                </a:solidFill>
                <a:latin typeface="Arial" charset="0"/>
              </a:rPr>
              <a:t> </a:t>
            </a:r>
          </a:p>
          <a:p>
            <a:pPr marL="715963" indent="-715963">
              <a:lnSpc>
                <a:spcPct val="80000"/>
              </a:lnSpc>
              <a:spcBef>
                <a:spcPct val="40000"/>
              </a:spcBef>
              <a:buFontTx/>
              <a:buNone/>
            </a:pPr>
            <a:endParaRPr lang="en-US" sz="1400" dirty="0">
              <a:solidFill>
                <a:srgbClr val="006600"/>
              </a:solidFill>
              <a:latin typeface="Arial" charset="0"/>
            </a:endParaRPr>
          </a:p>
          <a:p>
            <a:pPr marL="715963" indent="-715963">
              <a:lnSpc>
                <a:spcPct val="80000"/>
              </a:lnSpc>
              <a:spcBef>
                <a:spcPct val="40000"/>
              </a:spcBef>
              <a:buFontTx/>
              <a:buNone/>
            </a:pPr>
            <a:endParaRPr lang="en-US" sz="1400" dirty="0">
              <a:latin typeface="Arial" charset="0"/>
            </a:endParaRPr>
          </a:p>
        </p:txBody>
      </p:sp>
      <p:sp>
        <p:nvSpPr>
          <p:cNvPr id="53251" name="Text Box 8"/>
          <p:cNvSpPr txBox="1">
            <a:spLocks noChangeArrowheads="1"/>
          </p:cNvSpPr>
          <p:nvPr/>
        </p:nvSpPr>
        <p:spPr bwMode="auto">
          <a:xfrm>
            <a:off x="1295400" y="5943600"/>
            <a:ext cx="3505200" cy="400050"/>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r>
              <a:rPr lang="en-US" sz="2000"/>
              <a:t>Added during examination</a:t>
            </a:r>
          </a:p>
        </p:txBody>
      </p:sp>
      <p:sp>
        <p:nvSpPr>
          <p:cNvPr id="53252" name="Rectangle 4"/>
          <p:cNvSpPr>
            <a:spLocks noChangeArrowheads="1"/>
          </p:cNvSpPr>
          <p:nvPr/>
        </p:nvSpPr>
        <p:spPr bwMode="auto">
          <a:xfrm>
            <a:off x="304800" y="3657600"/>
            <a:ext cx="8534400" cy="2286000"/>
          </a:xfrm>
          <a:prstGeom prst="rect">
            <a:avLst/>
          </a:prstGeom>
          <a:noFill/>
          <a:ln w="38100">
            <a:solidFill>
              <a:srgbClr val="0000FF"/>
            </a:solidFill>
            <a:prstDash val="dash"/>
            <a:round/>
            <a:headEnd/>
            <a:tailEnd/>
          </a:ln>
          <a:extLst>
            <a:ext uri="{909E8E84-426E-40dd-AFC4-6F175D3DCCD1}">
              <a14:hiddenFill xmlns:a14="http://schemas.microsoft.com/office/drawing/2010/main" xmlns="">
                <a:solidFill>
                  <a:srgbClr val="FFFFFF"/>
                </a:solidFill>
              </a14:hiddenFill>
            </a:ext>
          </a:extLst>
        </p:spPr>
        <p:txBody>
          <a:bodyPr>
            <a:spAutoFit/>
          </a:bodyPr>
          <a:lstStyle/>
          <a:p>
            <a:endParaRPr lang="de-DE"/>
          </a:p>
        </p:txBody>
      </p:sp>
      <p:sp>
        <p:nvSpPr>
          <p:cNvPr id="6" name="Text Box 6"/>
          <p:cNvSpPr txBox="1">
            <a:spLocks noChangeArrowheads="1"/>
          </p:cNvSpPr>
          <p:nvPr/>
        </p:nvSpPr>
        <p:spPr bwMode="auto">
          <a:xfrm>
            <a:off x="0" y="6480747"/>
            <a:ext cx="23764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dirty="0">
                <a:hlinkClick r:id="rId3"/>
              </a:rPr>
              <a:t>EP2006651B1</a:t>
            </a:r>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dirty="0">
                <a:latin typeface="Arial" charset="0"/>
              </a:rPr>
              <a:t>Claim sample – as filed</a:t>
            </a:r>
          </a:p>
        </p:txBody>
      </p:sp>
      <p:sp>
        <p:nvSpPr>
          <p:cNvPr id="3" name="TextBox 2"/>
          <p:cNvSpPr txBox="1"/>
          <p:nvPr/>
        </p:nvSpPr>
        <p:spPr>
          <a:xfrm>
            <a:off x="0" y="6488668"/>
            <a:ext cx="2843808" cy="369332"/>
          </a:xfrm>
          <a:prstGeom prst="rect">
            <a:avLst/>
          </a:prstGeom>
          <a:noFill/>
        </p:spPr>
        <p:txBody>
          <a:bodyPr wrap="square" rtlCol="0">
            <a:spAutoFit/>
          </a:bodyPr>
          <a:lstStyle/>
          <a:p>
            <a:r>
              <a:rPr lang="en-US" sz="1800" dirty="0">
                <a:hlinkClick r:id="rId3"/>
              </a:rPr>
              <a:t>WO2011112662A1</a:t>
            </a:r>
            <a:endParaRPr lang="en-US" sz="1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124" y="1268760"/>
            <a:ext cx="4968044" cy="5134994"/>
          </a:xfrm>
          <a:prstGeom prst="rect">
            <a:avLst/>
          </a:prstGeom>
          <a:noFill/>
          <a:ln w="9525">
            <a:solidFill>
              <a:schemeClr val="tx1"/>
            </a:solidFill>
            <a:prstDash val="dash"/>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664443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dirty="0">
                <a:latin typeface="Arial" charset="0"/>
              </a:rPr>
              <a:t>Claim sample – as granted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76872"/>
            <a:ext cx="7746812" cy="28957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0" y="6516052"/>
            <a:ext cx="2232248" cy="369332"/>
          </a:xfrm>
          <a:prstGeom prst="rect">
            <a:avLst/>
          </a:prstGeom>
          <a:noFill/>
        </p:spPr>
        <p:txBody>
          <a:bodyPr wrap="square" rtlCol="0">
            <a:spAutoFit/>
          </a:bodyPr>
          <a:lstStyle/>
          <a:p>
            <a:r>
              <a:rPr lang="en-US" sz="1800" dirty="0">
                <a:hlinkClick r:id="rId4"/>
              </a:rPr>
              <a:t>US8765734B2</a:t>
            </a:r>
            <a:endParaRPr lang="en-US" sz="1800" dirty="0"/>
          </a:p>
        </p:txBody>
      </p:sp>
    </p:spTree>
    <p:extLst>
      <p:ext uri="{BB962C8B-B14F-4D97-AF65-F5344CB8AC3E}">
        <p14:creationId xmlns:p14="http://schemas.microsoft.com/office/powerpoint/2010/main" val="1513365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a:latin typeface="Arial" charset="0"/>
              </a:rPr>
              <a:t>Admissible claim amendments</a:t>
            </a:r>
          </a:p>
        </p:txBody>
      </p:sp>
      <p:sp>
        <p:nvSpPr>
          <p:cNvPr id="41987" name="Rectangle 3"/>
          <p:cNvSpPr>
            <a:spLocks noGrp="1" noChangeArrowheads="1"/>
          </p:cNvSpPr>
          <p:nvPr>
            <p:ph type="body" idx="1"/>
          </p:nvPr>
        </p:nvSpPr>
        <p:spPr>
          <a:xfrm>
            <a:off x="457200" y="1666875"/>
            <a:ext cx="8578850" cy="4352925"/>
          </a:xfrm>
        </p:spPr>
        <p:txBody>
          <a:bodyPr/>
          <a:lstStyle/>
          <a:p>
            <a:pPr marL="4763" indent="9525">
              <a:buFontTx/>
              <a:buNone/>
              <a:defRPr/>
            </a:pPr>
            <a:r>
              <a:rPr lang="en-US" sz="2000" dirty="0">
                <a:ea typeface="+mn-ea"/>
              </a:rPr>
              <a:t>Applicant may usually amend/narrow claims anytime during examination, e.g. if originally filed claims are not patentable:</a:t>
            </a:r>
          </a:p>
          <a:p>
            <a:pPr>
              <a:defRPr/>
            </a:pPr>
            <a:r>
              <a:rPr lang="en-US" sz="2000" dirty="0">
                <a:ea typeface="+mn-ea"/>
              </a:rPr>
              <a:t>Adding further features taken </a:t>
            </a:r>
            <a:r>
              <a:rPr lang="en-US" sz="2000" b="1" dirty="0">
                <a:ea typeface="+mn-ea"/>
              </a:rPr>
              <a:t>from description </a:t>
            </a:r>
            <a:r>
              <a:rPr lang="en-US" sz="2000" dirty="0">
                <a:ea typeface="+mn-ea"/>
              </a:rPr>
              <a:t>or other claims</a:t>
            </a:r>
          </a:p>
          <a:p>
            <a:pPr>
              <a:defRPr/>
            </a:pPr>
            <a:r>
              <a:rPr lang="en-US" sz="2000" dirty="0">
                <a:ea typeface="+mn-ea"/>
              </a:rPr>
              <a:t>Replacement of features </a:t>
            </a:r>
          </a:p>
          <a:p>
            <a:pPr>
              <a:defRPr/>
            </a:pPr>
            <a:r>
              <a:rPr lang="en-US" sz="2000" dirty="0">
                <a:ea typeface="+mn-ea"/>
              </a:rPr>
              <a:t>Completely reworded claims</a:t>
            </a:r>
          </a:p>
          <a:p>
            <a:pPr>
              <a:defRPr/>
            </a:pPr>
            <a:endParaRPr lang="en-US" sz="2000" dirty="0">
              <a:ea typeface="+mn-ea"/>
            </a:endParaRPr>
          </a:p>
          <a:p>
            <a:pPr>
              <a:defRPr/>
            </a:pPr>
            <a:r>
              <a:rPr lang="en-US" sz="2000" dirty="0">
                <a:ea typeface="+mn-ea"/>
              </a:rPr>
              <a:t>All features have to be </a:t>
            </a:r>
            <a:r>
              <a:rPr lang="en-US" sz="2000" dirty="0">
                <a:solidFill>
                  <a:srgbClr val="0000FF"/>
                </a:solidFill>
                <a:ea typeface="+mn-ea"/>
              </a:rPr>
              <a:t>supported by the original description</a:t>
            </a:r>
          </a:p>
          <a:p>
            <a:pPr>
              <a:defRPr/>
            </a:pPr>
            <a:endParaRPr lang="en-US" sz="2000" dirty="0">
              <a:solidFill>
                <a:srgbClr val="0000FF"/>
              </a:solidFill>
              <a:ea typeface="+mn-ea"/>
            </a:endParaRPr>
          </a:p>
          <a:p>
            <a:pPr>
              <a:defRPr/>
            </a:pPr>
            <a:r>
              <a:rPr lang="en-US" sz="2000" dirty="0">
                <a:ea typeface="+mn-ea"/>
              </a:rPr>
              <a:t>Features from drawings not supported by the description are not permitted, i.e. they have to be mentioned explicitly in description</a:t>
            </a:r>
          </a:p>
          <a:p>
            <a:pPr>
              <a:defRPr/>
            </a:pPr>
            <a:endParaRPr lang="en-US" sz="2000" dirty="0">
              <a:ea typeface="+mn-ea"/>
            </a:endParaRPr>
          </a:p>
          <a:p>
            <a:pPr>
              <a:defRPr/>
            </a:pPr>
            <a:r>
              <a:rPr lang="en-US" sz="2000" dirty="0">
                <a:ea typeface="+mn-ea"/>
              </a:rPr>
              <a:t>Examiner to check whether amended claims are within initial disclosure</a:t>
            </a:r>
          </a:p>
        </p:txBody>
      </p:sp>
      <p:sp>
        <p:nvSpPr>
          <p:cNvPr id="4" name="TextBox 4"/>
          <p:cNvSpPr txBox="1">
            <a:spLocks noChangeArrowheads="1"/>
          </p:cNvSpPr>
          <p:nvPr/>
        </p:nvSpPr>
        <p:spPr bwMode="auto">
          <a:xfrm>
            <a:off x="6444208" y="4149080"/>
            <a:ext cx="1903412" cy="401638"/>
          </a:xfrm>
          <a:prstGeom prst="rect">
            <a:avLst/>
          </a:prstGeom>
          <a:solidFill>
            <a:srgbClr val="CCFFCC"/>
          </a:solidFill>
          <a:ln w="9525">
            <a:solidFill>
              <a:srgbClr val="008000"/>
            </a:solidFill>
            <a:miter lim="800000"/>
            <a:headEnd/>
            <a:tailEnd/>
          </a:ln>
        </p:spPr>
        <p:txBody>
          <a:bodyPr>
            <a:spAutoFit/>
          </a:bodyPr>
          <a:lstStyle>
            <a:lvl1pPr>
              <a:defRPr sz="2400">
                <a:solidFill>
                  <a:schemeClr val="tx1"/>
                </a:solidFill>
                <a:latin typeface="Arial" charset="0"/>
                <a:ea typeface="ＭＳ Ｐゴシック" charset="0"/>
                <a:cs typeface="Arial" charset="0"/>
              </a:defRPr>
            </a:lvl1pPr>
            <a:lvl2pPr>
              <a:defRPr sz="24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400">
                <a:solidFill>
                  <a:schemeClr val="tx1"/>
                </a:solidFill>
                <a:latin typeface="Arial" charset="0"/>
                <a:ea typeface="Arial" charset="0"/>
                <a:cs typeface="Arial" charset="0"/>
              </a:defRPr>
            </a:lvl4pPr>
            <a:lvl5pPr>
              <a:defRPr sz="2400">
                <a:solidFill>
                  <a:schemeClr val="tx1"/>
                </a:solidFill>
                <a:latin typeface="Arial" charset="0"/>
                <a:ea typeface="Arial" charset="0"/>
                <a:cs typeface="Arial" charset="0"/>
              </a:defRPr>
            </a:lvl5pPr>
            <a:lvl6pPr eaLnBrk="0" hangingPunct="0">
              <a:defRPr sz="2400">
                <a:solidFill>
                  <a:schemeClr val="tx1"/>
                </a:solidFill>
                <a:latin typeface="Arial" charset="0"/>
                <a:ea typeface="Arial" charset="0"/>
                <a:cs typeface="Arial" charset="0"/>
              </a:defRPr>
            </a:lvl6pPr>
            <a:lvl7pPr eaLnBrk="0" hangingPunct="0">
              <a:defRPr sz="2400">
                <a:solidFill>
                  <a:schemeClr val="tx1"/>
                </a:solidFill>
                <a:latin typeface="Arial" charset="0"/>
                <a:ea typeface="Arial" charset="0"/>
                <a:cs typeface="Arial" charset="0"/>
              </a:defRPr>
            </a:lvl7pPr>
            <a:lvl8pPr eaLnBrk="0" hangingPunct="0">
              <a:defRPr sz="2400">
                <a:solidFill>
                  <a:schemeClr val="tx1"/>
                </a:solidFill>
                <a:latin typeface="Arial" charset="0"/>
                <a:ea typeface="Arial" charset="0"/>
                <a:cs typeface="Arial" charset="0"/>
              </a:defRPr>
            </a:lvl8pPr>
            <a:lvl9pPr eaLnBrk="0" hangingPunct="0">
              <a:defRPr sz="2400">
                <a:solidFill>
                  <a:schemeClr val="tx1"/>
                </a:solidFill>
                <a:latin typeface="Arial" charset="0"/>
                <a:ea typeface="Arial" charset="0"/>
                <a:cs typeface="Arial" charset="0"/>
              </a:defRPr>
            </a:lvl9pPr>
          </a:lstStyle>
          <a:p>
            <a:pPr algn="ctr"/>
            <a:r>
              <a:rPr lang="de-DE" sz="2000" dirty="0" err="1"/>
              <a:t>Article</a:t>
            </a:r>
            <a:r>
              <a:rPr lang="de-DE" sz="2000" dirty="0"/>
              <a:t> x</a:t>
            </a:r>
          </a:p>
        </p:txBody>
      </p:sp>
    </p:spTree>
    <p:extLst>
      <p:ext uri="{BB962C8B-B14F-4D97-AF65-F5344CB8AC3E}">
        <p14:creationId xmlns:p14="http://schemas.microsoft.com/office/powerpoint/2010/main" val="3334305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4294967295"/>
          </p:nvPr>
        </p:nvSpPr>
        <p:spPr>
          <a:xfrm>
            <a:off x="457200" y="1371600"/>
            <a:ext cx="8435280" cy="4352925"/>
          </a:xfrm>
        </p:spPr>
        <p:txBody>
          <a:bodyPr/>
          <a:lstStyle/>
          <a:p>
            <a:pPr eaLnBrk="1" hangingPunct="1"/>
            <a:r>
              <a:rPr lang="en-US" sz="2000" b="1" dirty="0">
                <a:latin typeface="Arial" charset="0"/>
              </a:rPr>
              <a:t>Do not</a:t>
            </a:r>
          </a:p>
          <a:p>
            <a:pPr lvl="1" eaLnBrk="1" hangingPunct="1"/>
            <a:r>
              <a:rPr lang="en-US" sz="2000" dirty="0">
                <a:latin typeface="Arial" charset="0"/>
                <a:ea typeface="Arial" charset="0"/>
                <a:cs typeface="Arial" charset="0"/>
              </a:rPr>
              <a:t>include process steps in product/device claims</a:t>
            </a:r>
          </a:p>
          <a:p>
            <a:pPr lvl="1" eaLnBrk="1" hangingPunct="1"/>
            <a:r>
              <a:rPr lang="en-US" sz="2000" dirty="0">
                <a:latin typeface="Arial" charset="0"/>
                <a:ea typeface="Arial" charset="0"/>
                <a:cs typeface="Arial" charset="0"/>
              </a:rPr>
              <a:t>mention benefits, advantages, alleged positive effects</a:t>
            </a:r>
          </a:p>
          <a:p>
            <a:pPr lvl="1" eaLnBrk="1" hangingPunct="1"/>
            <a:r>
              <a:rPr lang="en-US" sz="2000" dirty="0">
                <a:latin typeface="Arial" charset="0"/>
                <a:ea typeface="Arial" charset="0"/>
                <a:cs typeface="Arial" charset="0"/>
              </a:rPr>
              <a:t>mention the problem that was solved</a:t>
            </a:r>
          </a:p>
          <a:p>
            <a:pPr lvl="1" eaLnBrk="1" hangingPunct="1"/>
            <a:r>
              <a:rPr lang="en-US" sz="2000" dirty="0">
                <a:latin typeface="Arial" charset="0"/>
                <a:ea typeface="Arial" charset="0"/>
                <a:cs typeface="Arial" charset="0"/>
              </a:rPr>
              <a:t>refer in a general way to the description or drawings (‘as shown in Fig. 1’)</a:t>
            </a:r>
          </a:p>
          <a:p>
            <a:pPr lvl="1" eaLnBrk="1" hangingPunct="1"/>
            <a:r>
              <a:rPr lang="en-US" sz="2000" dirty="0">
                <a:latin typeface="Arial" charset="0"/>
                <a:ea typeface="Arial" charset="0"/>
                <a:cs typeface="Arial" charset="0"/>
              </a:rPr>
              <a:t>(include in the main claim optional features)</a:t>
            </a:r>
          </a:p>
          <a:p>
            <a:pPr lvl="1" eaLnBrk="1" hangingPunct="1"/>
            <a:r>
              <a:rPr lang="en-US" sz="2000" dirty="0">
                <a:latin typeface="Arial" charset="0"/>
                <a:ea typeface="Arial" charset="0"/>
                <a:cs typeface="Arial" charset="0"/>
              </a:rPr>
              <a:t>use ambiguous expression (about, nearly, perfectly, almost,</a:t>
            </a:r>
            <a:r>
              <a:rPr lang="is-IS" sz="2000" dirty="0">
                <a:latin typeface="Arial" charset="0"/>
                <a:ea typeface="Arial" charset="0"/>
                <a:cs typeface="Arial" charset="0"/>
              </a:rPr>
              <a:t>…)</a:t>
            </a:r>
            <a:r>
              <a:rPr lang="en-US" sz="2000" dirty="0">
                <a:latin typeface="Arial" charset="0"/>
                <a:ea typeface="Arial" charset="0"/>
                <a:cs typeface="Arial" charset="0"/>
              </a:rPr>
              <a:t> </a:t>
            </a:r>
          </a:p>
          <a:p>
            <a:pPr eaLnBrk="1" hangingPunct="1"/>
            <a:r>
              <a:rPr lang="en-US" sz="2000" b="1" dirty="0">
                <a:latin typeface="Arial" charset="0"/>
              </a:rPr>
              <a:t>Do</a:t>
            </a:r>
          </a:p>
          <a:p>
            <a:pPr lvl="1" eaLnBrk="1" hangingPunct="1"/>
            <a:r>
              <a:rPr lang="en-US" sz="2000" dirty="0">
                <a:latin typeface="Arial" charset="0"/>
                <a:ea typeface="Arial" charset="0"/>
                <a:cs typeface="Arial" charset="0"/>
              </a:rPr>
              <a:t>Include in main claim </a:t>
            </a:r>
            <a:r>
              <a:rPr lang="en-US" sz="2000" b="1" dirty="0">
                <a:latin typeface="Arial" charset="0"/>
                <a:ea typeface="Arial" charset="0"/>
                <a:cs typeface="Arial" charset="0"/>
              </a:rPr>
              <a:t>only</a:t>
            </a:r>
            <a:r>
              <a:rPr lang="en-US" sz="2000" dirty="0">
                <a:latin typeface="Arial" charset="0"/>
                <a:ea typeface="Arial" charset="0"/>
                <a:cs typeface="Arial" charset="0"/>
              </a:rPr>
              <a:t> essential features but </a:t>
            </a:r>
            <a:r>
              <a:rPr lang="en-US" sz="2000" b="1" dirty="0">
                <a:latin typeface="Arial" charset="0"/>
                <a:ea typeface="Arial" charset="0"/>
                <a:cs typeface="Arial" charset="0"/>
              </a:rPr>
              <a:t>all</a:t>
            </a:r>
            <a:r>
              <a:rPr lang="en-US" sz="2000" dirty="0">
                <a:latin typeface="Arial" charset="0"/>
                <a:ea typeface="Arial" charset="0"/>
                <a:cs typeface="Arial" charset="0"/>
              </a:rPr>
              <a:t> essential features to solve the problem, to achieve the benefits, advantages of the invention</a:t>
            </a:r>
          </a:p>
          <a:p>
            <a:pPr lvl="1" eaLnBrk="1" hangingPunct="1"/>
            <a:r>
              <a:rPr lang="en-US" sz="2000" dirty="0">
                <a:latin typeface="Arial" charset="0"/>
                <a:ea typeface="Arial" charset="0"/>
                <a:cs typeface="Arial" charset="0"/>
              </a:rPr>
              <a:t>Refer to elements in drawings by using reference numerals in brackets</a:t>
            </a:r>
          </a:p>
        </p:txBody>
      </p:sp>
      <p:sp>
        <p:nvSpPr>
          <p:cNvPr id="22530" name="Title 3"/>
          <p:cNvSpPr>
            <a:spLocks noGrp="1"/>
          </p:cNvSpPr>
          <p:nvPr>
            <p:ph type="title" idx="4294967295"/>
          </p:nvPr>
        </p:nvSpPr>
        <p:spPr/>
        <p:txBody>
          <a:bodyPr/>
          <a:lstStyle/>
          <a:p>
            <a:r>
              <a:rPr lang="en-US" dirty="0">
                <a:latin typeface="Arial" charset="0"/>
              </a:rPr>
              <a:t>Drafting claims</a:t>
            </a:r>
          </a:p>
        </p:txBody>
      </p:sp>
    </p:spTree>
    <p:extLst>
      <p:ext uri="{BB962C8B-B14F-4D97-AF65-F5344CB8AC3E}">
        <p14:creationId xmlns:p14="http://schemas.microsoft.com/office/powerpoint/2010/main" val="1363652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Samples</a:t>
            </a:r>
          </a:p>
        </p:txBody>
      </p:sp>
      <p:sp>
        <p:nvSpPr>
          <p:cNvPr id="3" name="Inhaltsplatzhalter 2"/>
          <p:cNvSpPr>
            <a:spLocks noGrp="1"/>
          </p:cNvSpPr>
          <p:nvPr>
            <p:ph idx="1"/>
          </p:nvPr>
        </p:nvSpPr>
        <p:spPr/>
        <p:txBody>
          <a:bodyPr/>
          <a:lstStyle/>
          <a:p>
            <a:pPr marL="0" indent="0">
              <a:buNone/>
            </a:pPr>
            <a:r>
              <a:rPr lang="de-DE" sz="2000" dirty="0" err="1"/>
              <a:t>What’s</a:t>
            </a:r>
            <a:r>
              <a:rPr lang="de-DE" sz="2000" dirty="0"/>
              <a:t> </a:t>
            </a:r>
            <a:r>
              <a:rPr lang="de-DE" sz="2000" dirty="0" err="1"/>
              <a:t>wrong</a:t>
            </a:r>
            <a:r>
              <a:rPr lang="de-DE" sz="2000" dirty="0"/>
              <a:t> </a:t>
            </a:r>
            <a:r>
              <a:rPr lang="de-DE" sz="2000" dirty="0" err="1"/>
              <a:t>with</a:t>
            </a:r>
            <a:r>
              <a:rPr lang="de-DE" sz="2000" dirty="0"/>
              <a:t> </a:t>
            </a:r>
            <a:r>
              <a:rPr lang="de-DE" sz="2000" dirty="0" err="1"/>
              <a:t>the</a:t>
            </a:r>
            <a:r>
              <a:rPr lang="de-DE" sz="2000" dirty="0"/>
              <a:t> </a:t>
            </a:r>
            <a:r>
              <a:rPr lang="de-DE" sz="2000" dirty="0" err="1"/>
              <a:t>following</a:t>
            </a:r>
            <a:r>
              <a:rPr lang="de-DE" sz="2000" dirty="0"/>
              <a:t> </a:t>
            </a:r>
            <a:r>
              <a:rPr lang="de-DE" sz="2000" dirty="0" err="1"/>
              <a:t>claim</a:t>
            </a:r>
            <a:r>
              <a:rPr lang="de-DE" sz="2000" dirty="0"/>
              <a:t>? </a:t>
            </a:r>
          </a:p>
          <a:p>
            <a:pPr marL="0" indent="0">
              <a:buNone/>
            </a:pPr>
            <a:endParaRPr lang="de-DE" sz="2000" b="1" dirty="0"/>
          </a:p>
          <a:p>
            <a:pPr marL="457200" indent="-457200">
              <a:buAutoNum type="arabicPeriod"/>
            </a:pPr>
            <a:r>
              <a:rPr lang="de-DE" sz="2000" dirty="0"/>
              <a:t>An </a:t>
            </a:r>
            <a:r>
              <a:rPr lang="de-DE" sz="2000" dirty="0" err="1"/>
              <a:t>apparatus</a:t>
            </a:r>
            <a:r>
              <a:rPr lang="de-DE" sz="2000" dirty="0"/>
              <a:t> </a:t>
            </a:r>
            <a:r>
              <a:rPr lang="de-DE" sz="2000" dirty="0" err="1"/>
              <a:t>for</a:t>
            </a:r>
            <a:r>
              <a:rPr lang="de-DE" sz="2000" dirty="0"/>
              <a:t> </a:t>
            </a:r>
            <a:r>
              <a:rPr lang="de-DE" sz="2000" dirty="0" err="1"/>
              <a:t>harvesting</a:t>
            </a:r>
            <a:r>
              <a:rPr lang="de-DE" sz="2000" dirty="0"/>
              <a:t> </a:t>
            </a:r>
            <a:r>
              <a:rPr lang="de-DE" sz="2000" dirty="0" err="1"/>
              <a:t>corn</a:t>
            </a:r>
            <a:r>
              <a:rPr lang="de-DE" sz="2000" dirty="0"/>
              <a:t>, </a:t>
            </a:r>
            <a:r>
              <a:rPr lang="de-DE" sz="2000" dirty="0" err="1"/>
              <a:t>comprising</a:t>
            </a:r>
            <a:r>
              <a:rPr lang="de-DE" sz="2000" dirty="0"/>
              <a:t>: </a:t>
            </a:r>
          </a:p>
          <a:p>
            <a:pPr marL="0" indent="0">
              <a:buNone/>
            </a:pPr>
            <a:endParaRPr lang="de-DE" sz="2000" dirty="0"/>
          </a:p>
          <a:p>
            <a:pPr marL="0" indent="0">
              <a:buNone/>
            </a:pPr>
            <a:r>
              <a:rPr lang="de-DE" sz="2000" dirty="0"/>
              <a:t>a </a:t>
            </a:r>
            <a:r>
              <a:rPr lang="de-DE" sz="2000" dirty="0" err="1"/>
              <a:t>thrasher</a:t>
            </a:r>
            <a:r>
              <a:rPr lang="de-DE" sz="2000" dirty="0"/>
              <a:t> </a:t>
            </a:r>
            <a:r>
              <a:rPr lang="de-DE" sz="2000" dirty="0" err="1"/>
              <a:t>for</a:t>
            </a:r>
            <a:r>
              <a:rPr lang="de-DE" sz="2000" dirty="0"/>
              <a:t> </a:t>
            </a:r>
            <a:r>
              <a:rPr lang="de-DE" sz="2000" dirty="0" err="1"/>
              <a:t>cutting</a:t>
            </a:r>
            <a:r>
              <a:rPr lang="de-DE" sz="2000" dirty="0"/>
              <a:t> </a:t>
            </a:r>
            <a:r>
              <a:rPr lang="de-DE" sz="2000" dirty="0" err="1"/>
              <a:t>corn</a:t>
            </a:r>
            <a:r>
              <a:rPr lang="de-DE" sz="2000" dirty="0"/>
              <a:t>;</a:t>
            </a:r>
          </a:p>
          <a:p>
            <a:pPr marL="0" indent="0">
              <a:buNone/>
            </a:pPr>
            <a:endParaRPr lang="de-DE" sz="2000" dirty="0"/>
          </a:p>
          <a:p>
            <a:pPr marL="0" indent="0">
              <a:buNone/>
            </a:pPr>
            <a:r>
              <a:rPr lang="de-DE" sz="2000" dirty="0" err="1"/>
              <a:t>moving</a:t>
            </a:r>
            <a:r>
              <a:rPr lang="de-DE" sz="2000" dirty="0"/>
              <a:t> </a:t>
            </a:r>
            <a:r>
              <a:rPr lang="de-DE" sz="2000" dirty="0" err="1"/>
              <a:t>the</a:t>
            </a:r>
            <a:r>
              <a:rPr lang="de-DE" sz="2000" dirty="0"/>
              <a:t> </a:t>
            </a:r>
            <a:r>
              <a:rPr lang="de-DE" sz="2000" dirty="0" err="1"/>
              <a:t>cut</a:t>
            </a:r>
            <a:r>
              <a:rPr lang="de-DE" sz="2000" dirty="0"/>
              <a:t> </a:t>
            </a:r>
            <a:r>
              <a:rPr lang="de-DE" sz="2000" dirty="0" err="1"/>
              <a:t>corn</a:t>
            </a:r>
            <a:r>
              <a:rPr lang="de-DE" sz="2000" dirty="0"/>
              <a:t> </a:t>
            </a:r>
            <a:r>
              <a:rPr lang="de-DE" sz="2000" dirty="0" err="1"/>
              <a:t>into</a:t>
            </a:r>
            <a:r>
              <a:rPr lang="de-DE" sz="2000" dirty="0"/>
              <a:t> a </a:t>
            </a:r>
            <a:r>
              <a:rPr lang="de-DE" sz="2000" dirty="0" err="1"/>
              <a:t>hopper</a:t>
            </a:r>
            <a:r>
              <a:rPr lang="de-DE" sz="2000" dirty="0"/>
              <a:t>; </a:t>
            </a:r>
            <a:r>
              <a:rPr lang="de-DE" sz="2000" dirty="0" err="1"/>
              <a:t>and</a:t>
            </a:r>
            <a:r>
              <a:rPr lang="de-DE" sz="2000" dirty="0"/>
              <a:t> </a:t>
            </a:r>
          </a:p>
          <a:p>
            <a:pPr marL="0" indent="0">
              <a:buNone/>
            </a:pPr>
            <a:endParaRPr lang="de-DE" sz="2000" dirty="0"/>
          </a:p>
          <a:p>
            <a:pPr marL="0" indent="0">
              <a:buNone/>
            </a:pPr>
            <a:r>
              <a:rPr lang="de-DE" sz="2000" dirty="0"/>
              <a:t>a </a:t>
            </a:r>
            <a:r>
              <a:rPr lang="de-DE" sz="2000" dirty="0" err="1"/>
              <a:t>rotating</a:t>
            </a:r>
            <a:r>
              <a:rPr lang="de-DE" sz="2000" dirty="0"/>
              <a:t> </a:t>
            </a:r>
            <a:r>
              <a:rPr lang="de-DE" sz="2000" dirty="0" err="1"/>
              <a:t>pivot</a:t>
            </a:r>
            <a:r>
              <a:rPr lang="de-DE" sz="2000" dirty="0"/>
              <a:t> </a:t>
            </a:r>
            <a:r>
              <a:rPr lang="de-DE" sz="2000" dirty="0" err="1"/>
              <a:t>attached</a:t>
            </a:r>
            <a:r>
              <a:rPr lang="de-DE" sz="2000" dirty="0"/>
              <a:t> </a:t>
            </a:r>
            <a:r>
              <a:rPr lang="de-DE" sz="2000" dirty="0" err="1"/>
              <a:t>to</a:t>
            </a:r>
            <a:r>
              <a:rPr lang="de-DE" sz="2000" dirty="0"/>
              <a:t> </a:t>
            </a:r>
            <a:r>
              <a:rPr lang="de-DE" sz="2000" dirty="0" err="1"/>
              <a:t>the</a:t>
            </a:r>
            <a:r>
              <a:rPr lang="de-DE" sz="2000" dirty="0"/>
              <a:t> </a:t>
            </a:r>
            <a:r>
              <a:rPr lang="de-DE" sz="2000" dirty="0" err="1"/>
              <a:t>thrasher</a:t>
            </a:r>
            <a:r>
              <a:rPr lang="de-DE" sz="2000" dirty="0"/>
              <a:t>.</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endParaRPr lang="de-DE" sz="2000" dirty="0"/>
          </a:p>
        </p:txBody>
      </p:sp>
    </p:spTree>
    <p:extLst>
      <p:ext uri="{BB962C8B-B14F-4D97-AF65-F5344CB8AC3E}">
        <p14:creationId xmlns:p14="http://schemas.microsoft.com/office/powerpoint/2010/main" val="1982976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Samples</a:t>
            </a:r>
          </a:p>
        </p:txBody>
      </p:sp>
      <p:sp>
        <p:nvSpPr>
          <p:cNvPr id="3" name="Inhaltsplatzhalter 2"/>
          <p:cNvSpPr>
            <a:spLocks noGrp="1"/>
          </p:cNvSpPr>
          <p:nvPr>
            <p:ph idx="1"/>
          </p:nvPr>
        </p:nvSpPr>
        <p:spPr/>
        <p:txBody>
          <a:bodyPr/>
          <a:lstStyle/>
          <a:p>
            <a:pPr marL="0" indent="0">
              <a:buNone/>
            </a:pPr>
            <a:r>
              <a:rPr lang="de-DE" sz="2000" dirty="0" err="1"/>
              <a:t>What’s</a:t>
            </a:r>
            <a:r>
              <a:rPr lang="de-DE" sz="2000" dirty="0"/>
              <a:t> </a:t>
            </a:r>
            <a:r>
              <a:rPr lang="de-DE" sz="2000" dirty="0" err="1"/>
              <a:t>wrong</a:t>
            </a:r>
            <a:r>
              <a:rPr lang="de-DE" sz="2000" dirty="0"/>
              <a:t> </a:t>
            </a:r>
            <a:r>
              <a:rPr lang="de-DE" sz="2000" dirty="0" err="1"/>
              <a:t>with</a:t>
            </a:r>
            <a:r>
              <a:rPr lang="de-DE" sz="2000" dirty="0"/>
              <a:t> </a:t>
            </a:r>
            <a:r>
              <a:rPr lang="de-DE" sz="2000" dirty="0" err="1"/>
              <a:t>the</a:t>
            </a:r>
            <a:r>
              <a:rPr lang="de-DE" sz="2000" dirty="0"/>
              <a:t> </a:t>
            </a:r>
            <a:r>
              <a:rPr lang="de-DE" sz="2000" dirty="0" err="1"/>
              <a:t>following</a:t>
            </a:r>
            <a:r>
              <a:rPr lang="de-DE" sz="2000" dirty="0"/>
              <a:t> </a:t>
            </a:r>
            <a:r>
              <a:rPr lang="de-DE" sz="2000" dirty="0" err="1"/>
              <a:t>claim</a:t>
            </a:r>
            <a:r>
              <a:rPr lang="de-DE" sz="2000" dirty="0"/>
              <a:t>? </a:t>
            </a:r>
          </a:p>
          <a:p>
            <a:pPr marL="0" indent="0">
              <a:buNone/>
            </a:pPr>
            <a:endParaRPr lang="de-DE" sz="2000" b="1" dirty="0"/>
          </a:p>
          <a:p>
            <a:pPr marL="457200" indent="-457200">
              <a:buAutoNum type="arabicPeriod"/>
            </a:pPr>
            <a:r>
              <a:rPr lang="de-DE" sz="2000" dirty="0"/>
              <a:t>An </a:t>
            </a:r>
            <a:r>
              <a:rPr lang="de-DE" sz="2000" dirty="0" err="1"/>
              <a:t>apparatus</a:t>
            </a:r>
            <a:r>
              <a:rPr lang="de-DE" sz="2000" dirty="0"/>
              <a:t> </a:t>
            </a:r>
            <a:r>
              <a:rPr lang="de-DE" sz="2000" dirty="0" err="1"/>
              <a:t>for</a:t>
            </a:r>
            <a:r>
              <a:rPr lang="de-DE" sz="2000" dirty="0"/>
              <a:t> </a:t>
            </a:r>
            <a:r>
              <a:rPr lang="de-DE" sz="2000" dirty="0" err="1"/>
              <a:t>harvesting</a:t>
            </a:r>
            <a:r>
              <a:rPr lang="de-DE" sz="2000" dirty="0"/>
              <a:t> </a:t>
            </a:r>
            <a:r>
              <a:rPr lang="de-DE" sz="2000" dirty="0" err="1"/>
              <a:t>corn</a:t>
            </a:r>
            <a:r>
              <a:rPr lang="de-DE" sz="2000" dirty="0"/>
              <a:t>, </a:t>
            </a:r>
            <a:r>
              <a:rPr lang="de-DE" sz="2000" dirty="0" err="1"/>
              <a:t>comprising</a:t>
            </a:r>
            <a:r>
              <a:rPr lang="de-DE" sz="2000" dirty="0"/>
              <a:t>: </a:t>
            </a:r>
          </a:p>
          <a:p>
            <a:pPr marL="0" indent="0">
              <a:buNone/>
            </a:pPr>
            <a:endParaRPr lang="de-DE" sz="2000" dirty="0"/>
          </a:p>
          <a:p>
            <a:pPr marL="0" indent="0">
              <a:buNone/>
            </a:pPr>
            <a:r>
              <a:rPr lang="de-DE" sz="2000" dirty="0"/>
              <a:t>a </a:t>
            </a:r>
            <a:r>
              <a:rPr lang="de-DE" sz="2000" dirty="0" err="1"/>
              <a:t>thrasher</a:t>
            </a:r>
            <a:r>
              <a:rPr lang="de-DE" sz="2000" dirty="0"/>
              <a:t> </a:t>
            </a:r>
            <a:r>
              <a:rPr lang="de-DE" sz="2000" dirty="0" err="1"/>
              <a:t>for</a:t>
            </a:r>
            <a:r>
              <a:rPr lang="de-DE" sz="2000" dirty="0"/>
              <a:t> </a:t>
            </a:r>
            <a:r>
              <a:rPr lang="de-DE" sz="2000" dirty="0" err="1"/>
              <a:t>cutting</a:t>
            </a:r>
            <a:r>
              <a:rPr lang="de-DE" sz="2000" dirty="0"/>
              <a:t> </a:t>
            </a:r>
            <a:r>
              <a:rPr lang="de-DE" sz="2000" dirty="0" err="1"/>
              <a:t>corn</a:t>
            </a:r>
            <a:r>
              <a:rPr lang="de-DE" sz="2000" dirty="0"/>
              <a:t>;</a:t>
            </a:r>
            <a:br>
              <a:rPr lang="de-DE" sz="2000" dirty="0"/>
            </a:br>
            <a:endParaRPr lang="de-DE" sz="2000" dirty="0"/>
          </a:p>
          <a:p>
            <a:pPr marL="0" indent="0">
              <a:buNone/>
            </a:pPr>
            <a:r>
              <a:rPr lang="de-DE" sz="2000" dirty="0" err="1">
                <a:solidFill>
                  <a:srgbClr val="0000FF"/>
                </a:solidFill>
              </a:rPr>
              <a:t>moving</a:t>
            </a:r>
            <a:r>
              <a:rPr lang="de-DE" sz="2000" dirty="0">
                <a:solidFill>
                  <a:srgbClr val="0000FF"/>
                </a:solidFill>
              </a:rPr>
              <a:t> </a:t>
            </a:r>
            <a:r>
              <a:rPr lang="de-DE" sz="2000" dirty="0" err="1">
                <a:solidFill>
                  <a:srgbClr val="0000FF"/>
                </a:solidFill>
              </a:rPr>
              <a:t>the</a:t>
            </a:r>
            <a:r>
              <a:rPr lang="de-DE" sz="2000" dirty="0">
                <a:solidFill>
                  <a:srgbClr val="0000FF"/>
                </a:solidFill>
              </a:rPr>
              <a:t> </a:t>
            </a:r>
            <a:r>
              <a:rPr lang="de-DE" sz="2000" dirty="0" err="1">
                <a:solidFill>
                  <a:srgbClr val="0000FF"/>
                </a:solidFill>
              </a:rPr>
              <a:t>cut</a:t>
            </a:r>
            <a:r>
              <a:rPr lang="de-DE" sz="2000" dirty="0">
                <a:solidFill>
                  <a:srgbClr val="0000FF"/>
                </a:solidFill>
              </a:rPr>
              <a:t> </a:t>
            </a:r>
            <a:r>
              <a:rPr lang="de-DE" sz="2000" dirty="0" err="1">
                <a:solidFill>
                  <a:srgbClr val="0000FF"/>
                </a:solidFill>
              </a:rPr>
              <a:t>corn</a:t>
            </a:r>
            <a:r>
              <a:rPr lang="de-DE" sz="2000" dirty="0">
                <a:solidFill>
                  <a:srgbClr val="0000FF"/>
                </a:solidFill>
              </a:rPr>
              <a:t> </a:t>
            </a:r>
            <a:r>
              <a:rPr lang="de-DE" sz="2000" dirty="0" err="1">
                <a:solidFill>
                  <a:srgbClr val="0000FF"/>
                </a:solidFill>
              </a:rPr>
              <a:t>into</a:t>
            </a:r>
            <a:r>
              <a:rPr lang="de-DE" sz="2000" dirty="0">
                <a:solidFill>
                  <a:srgbClr val="0000FF"/>
                </a:solidFill>
              </a:rPr>
              <a:t> a </a:t>
            </a:r>
            <a:r>
              <a:rPr lang="de-DE" sz="2000" dirty="0" err="1">
                <a:solidFill>
                  <a:srgbClr val="0000FF"/>
                </a:solidFill>
              </a:rPr>
              <a:t>hopper</a:t>
            </a:r>
            <a:r>
              <a:rPr lang="de-DE" sz="2000" dirty="0">
                <a:solidFill>
                  <a:srgbClr val="0000FF"/>
                </a:solidFill>
              </a:rPr>
              <a:t>; </a:t>
            </a:r>
            <a:r>
              <a:rPr lang="de-DE" sz="2000" dirty="0" err="1"/>
              <a:t>and</a:t>
            </a:r>
            <a:r>
              <a:rPr lang="de-DE" sz="2000" dirty="0"/>
              <a:t> </a:t>
            </a:r>
          </a:p>
          <a:p>
            <a:pPr marL="0" indent="0">
              <a:buNone/>
            </a:pPr>
            <a:endParaRPr lang="de-DE" sz="2000" dirty="0"/>
          </a:p>
          <a:p>
            <a:pPr marL="0" indent="0">
              <a:buNone/>
            </a:pPr>
            <a:r>
              <a:rPr lang="de-DE" sz="2000" dirty="0"/>
              <a:t>a </a:t>
            </a:r>
            <a:r>
              <a:rPr lang="de-DE" sz="2000" dirty="0" err="1"/>
              <a:t>rotating</a:t>
            </a:r>
            <a:r>
              <a:rPr lang="de-DE" sz="2000" dirty="0"/>
              <a:t> </a:t>
            </a:r>
            <a:r>
              <a:rPr lang="de-DE" sz="2000" dirty="0" err="1"/>
              <a:t>pivot</a:t>
            </a:r>
            <a:r>
              <a:rPr lang="de-DE" sz="2000" dirty="0"/>
              <a:t> </a:t>
            </a:r>
            <a:r>
              <a:rPr lang="de-DE" sz="2000" dirty="0" err="1"/>
              <a:t>attached</a:t>
            </a:r>
            <a:r>
              <a:rPr lang="de-DE" sz="2000" dirty="0"/>
              <a:t> </a:t>
            </a:r>
            <a:r>
              <a:rPr lang="de-DE" sz="2000" dirty="0" err="1"/>
              <a:t>to</a:t>
            </a:r>
            <a:r>
              <a:rPr lang="de-DE" sz="2000" dirty="0"/>
              <a:t> </a:t>
            </a:r>
            <a:r>
              <a:rPr lang="de-DE" sz="2000" dirty="0" err="1"/>
              <a:t>the</a:t>
            </a:r>
            <a:r>
              <a:rPr lang="de-DE" sz="2000" dirty="0"/>
              <a:t> </a:t>
            </a:r>
            <a:r>
              <a:rPr lang="de-DE" sz="2000" dirty="0" err="1"/>
              <a:t>thrasher</a:t>
            </a:r>
            <a:r>
              <a:rPr lang="de-DE" sz="2000" dirty="0"/>
              <a:t>.</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endParaRPr lang="de-DE" sz="2000" dirty="0"/>
          </a:p>
        </p:txBody>
      </p:sp>
      <p:sp>
        <p:nvSpPr>
          <p:cNvPr id="4" name="Textfeld 3"/>
          <p:cNvSpPr txBox="1"/>
          <p:nvPr/>
        </p:nvSpPr>
        <p:spPr>
          <a:xfrm>
            <a:off x="6516216" y="3759423"/>
            <a:ext cx="2088232" cy="461665"/>
          </a:xfrm>
          <a:prstGeom prst="rect">
            <a:avLst/>
          </a:prstGeom>
          <a:solidFill>
            <a:srgbClr val="FFFF00"/>
          </a:solidFill>
        </p:spPr>
        <p:txBody>
          <a:bodyPr wrap="square" rtlCol="0">
            <a:spAutoFit/>
          </a:bodyPr>
          <a:lstStyle/>
          <a:p>
            <a:r>
              <a:rPr lang="de-DE" dirty="0" err="1"/>
              <a:t>Process</a:t>
            </a:r>
            <a:r>
              <a:rPr lang="de-DE" dirty="0"/>
              <a:t> </a:t>
            </a:r>
            <a:r>
              <a:rPr lang="de-DE" dirty="0" err="1"/>
              <a:t>step</a:t>
            </a:r>
            <a:r>
              <a:rPr lang="de-DE" dirty="0"/>
              <a:t>!</a:t>
            </a:r>
          </a:p>
        </p:txBody>
      </p:sp>
    </p:spTree>
    <p:extLst>
      <p:ext uri="{BB962C8B-B14F-4D97-AF65-F5344CB8AC3E}">
        <p14:creationId xmlns:p14="http://schemas.microsoft.com/office/powerpoint/2010/main" val="1086006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7"/>
          <p:cNvSpPr>
            <a:spLocks noGrp="1"/>
          </p:cNvSpPr>
          <p:nvPr>
            <p:ph type="title"/>
          </p:nvPr>
        </p:nvSpPr>
        <p:spPr>
          <a:xfrm>
            <a:off x="457200" y="2667000"/>
            <a:ext cx="8229600" cy="1143000"/>
          </a:xfrm>
        </p:spPr>
        <p:txBody>
          <a:bodyPr/>
          <a:lstStyle/>
          <a:p>
            <a:pPr algn="ctr"/>
            <a:r>
              <a:rPr lang="de-DE">
                <a:latin typeface="Arial" charset="0"/>
              </a:rPr>
              <a:t>Thank you</a:t>
            </a:r>
            <a:br>
              <a:rPr lang="de-DE">
                <a:latin typeface="Arial" charset="0"/>
              </a:rPr>
            </a:br>
            <a:br>
              <a:rPr lang="de-DE">
                <a:latin typeface="Arial" charset="0"/>
              </a:rPr>
            </a:br>
            <a:r>
              <a:rPr lang="de-DE">
                <a:latin typeface="Arial" charset="0"/>
              </a:rPr>
              <a:t>lutz.mailander@wipo.int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a:latin typeface="Arial" charset="0"/>
              </a:rPr>
              <a:t>Claim sample – </a:t>
            </a:r>
            <a:r>
              <a:rPr lang="en-US" b="1" dirty="0">
                <a:latin typeface="Arial" charset="0"/>
              </a:rPr>
              <a:t>as filed</a:t>
            </a:r>
          </a:p>
        </p:txBody>
      </p:sp>
      <p:sp>
        <p:nvSpPr>
          <p:cNvPr id="19458" name="Rectangle 3"/>
          <p:cNvSpPr>
            <a:spLocks noGrp="1" noChangeArrowheads="1"/>
          </p:cNvSpPr>
          <p:nvPr>
            <p:ph type="body" idx="1"/>
          </p:nvPr>
        </p:nvSpPr>
        <p:spPr/>
        <p:txBody>
          <a:bodyPr/>
          <a:lstStyle/>
          <a:p>
            <a:pPr marL="457200" indent="-457200">
              <a:buFontTx/>
              <a:buAutoNum type="arabicPeriod"/>
            </a:pPr>
            <a:r>
              <a:rPr lang="en-US" sz="2000" dirty="0">
                <a:latin typeface="Arial" charset="0"/>
              </a:rPr>
              <a:t>A method of producing a soya bean product, the method including the step of </a:t>
            </a:r>
            <a:r>
              <a:rPr lang="en-US" sz="2000" dirty="0">
                <a:solidFill>
                  <a:srgbClr val="0000FF"/>
                </a:solidFill>
                <a:latin typeface="Arial" charset="0"/>
              </a:rPr>
              <a:t>exposing soya beans to an acidic aqueous solution</a:t>
            </a:r>
            <a:r>
              <a:rPr lang="en-US" sz="2000" dirty="0">
                <a:latin typeface="Arial" charset="0"/>
              </a:rPr>
              <a:t>.</a:t>
            </a:r>
          </a:p>
          <a:p>
            <a:pPr marL="0" indent="0">
              <a:buNone/>
            </a:pPr>
            <a:endParaRPr lang="en-US" sz="2000" dirty="0">
              <a:latin typeface="Arial" charset="0"/>
            </a:endParaRPr>
          </a:p>
          <a:p>
            <a:pPr marL="457200" indent="-457200">
              <a:buFontTx/>
              <a:buAutoNum type="arabicPeriod" startAt="2"/>
            </a:pPr>
            <a:r>
              <a:rPr lang="en-US" sz="2000" dirty="0">
                <a:latin typeface="Arial" charset="0"/>
              </a:rPr>
              <a:t>A method as claimed in Claim 1, in which the acidic aqueous solution has a </a:t>
            </a:r>
            <a:r>
              <a:rPr lang="en-US" sz="2000" dirty="0">
                <a:solidFill>
                  <a:srgbClr val="FF0000"/>
                </a:solidFill>
                <a:latin typeface="Arial" charset="0"/>
              </a:rPr>
              <a:t>pH of between about 2,0 and 5,5</a:t>
            </a:r>
            <a:r>
              <a:rPr lang="en-US" sz="2000" dirty="0">
                <a:latin typeface="Arial" charset="0"/>
              </a:rPr>
              <a:t>.</a:t>
            </a:r>
          </a:p>
          <a:p>
            <a:pPr marL="457200" indent="-457200">
              <a:buFontTx/>
              <a:buAutoNum type="arabicPeriod" startAt="2"/>
            </a:pPr>
            <a:r>
              <a:rPr lang="en-US" sz="2000" dirty="0">
                <a:latin typeface="Arial" charset="0"/>
              </a:rPr>
              <a:t>A method as claimed in Claim 1 or Claim 2, in which the soya beans are </a:t>
            </a:r>
            <a:r>
              <a:rPr lang="en-US" sz="2000" dirty="0">
                <a:solidFill>
                  <a:srgbClr val="FF0000"/>
                </a:solidFill>
                <a:latin typeface="Arial" charset="0"/>
              </a:rPr>
              <a:t>whole beans</a:t>
            </a:r>
            <a:r>
              <a:rPr lang="en-US" sz="2000" dirty="0">
                <a:latin typeface="Arial" charset="0"/>
              </a:rPr>
              <a:t>.</a:t>
            </a:r>
          </a:p>
          <a:p>
            <a:pPr marL="457200" indent="-457200">
              <a:buFontTx/>
              <a:buAutoNum type="arabicPeriod" startAt="2"/>
            </a:pPr>
            <a:r>
              <a:rPr lang="en-US" sz="2000" dirty="0">
                <a:latin typeface="Arial" charset="0"/>
              </a:rPr>
              <a:t>A method as claimed in any one of the preceding claims, which includes the prior step of dissolving an </a:t>
            </a:r>
            <a:r>
              <a:rPr lang="en-US" sz="2000" dirty="0">
                <a:solidFill>
                  <a:srgbClr val="FF0000"/>
                </a:solidFill>
                <a:latin typeface="Arial" charset="0"/>
              </a:rPr>
              <a:t>organic acid </a:t>
            </a:r>
            <a:r>
              <a:rPr lang="en-US" sz="2000" dirty="0">
                <a:latin typeface="Arial" charset="0"/>
              </a:rPr>
              <a:t>in water to produce the aqueous acidic solution.</a:t>
            </a:r>
          </a:p>
          <a:p>
            <a:pPr marL="457200" indent="-457200">
              <a:buFontTx/>
              <a:buAutoNum type="arabicPeriod" startAt="2"/>
            </a:pPr>
            <a:r>
              <a:rPr lang="en-US" sz="2000" dirty="0">
                <a:latin typeface="Arial" charset="0"/>
              </a:rPr>
              <a:t>A method as claimed in Claim 4, in which the organic acid is </a:t>
            </a:r>
            <a:r>
              <a:rPr lang="en-US" sz="2000" dirty="0">
                <a:solidFill>
                  <a:srgbClr val="FF0000"/>
                </a:solidFill>
                <a:latin typeface="Arial" charset="0"/>
              </a:rPr>
              <a:t>citric acid</a:t>
            </a:r>
            <a:r>
              <a:rPr lang="en-US" sz="2000" dirty="0">
                <a:latin typeface="Arial" charset="0"/>
              </a:rPr>
              <a:t>. </a:t>
            </a:r>
          </a:p>
          <a:p>
            <a:pPr marL="457200" indent="-457200">
              <a:buFontTx/>
              <a:buAutoNum type="arabicPeriod" startAt="2"/>
            </a:pPr>
            <a:endParaRPr lang="en-US" sz="2000" dirty="0">
              <a:latin typeface="Arial" charset="0"/>
            </a:endParaRPr>
          </a:p>
          <a:p>
            <a:pPr marL="457200" indent="-457200">
              <a:buFontTx/>
              <a:buNone/>
            </a:pPr>
            <a:endParaRPr lang="en-US" sz="2000" dirty="0">
              <a:latin typeface="Arial" charset="0"/>
            </a:endParaRPr>
          </a:p>
        </p:txBody>
      </p:sp>
      <p:sp>
        <p:nvSpPr>
          <p:cNvPr id="19459" name="Text Box 4"/>
          <p:cNvSpPr txBox="1">
            <a:spLocks noChangeArrowheads="1"/>
          </p:cNvSpPr>
          <p:nvPr/>
        </p:nvSpPr>
        <p:spPr bwMode="auto">
          <a:xfrm>
            <a:off x="0" y="6489891"/>
            <a:ext cx="19431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715963" indent="-71596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r>
              <a:rPr lang="en-US" sz="1800" dirty="0">
                <a:hlinkClick r:id="rId2"/>
              </a:rPr>
              <a:t>WO2005055733</a:t>
            </a:r>
            <a:endParaRPr lang="en-US" sz="1800" dirty="0"/>
          </a:p>
        </p:txBody>
      </p:sp>
    </p:spTree>
    <p:extLst>
      <p:ext uri="{BB962C8B-B14F-4D97-AF65-F5344CB8AC3E}">
        <p14:creationId xmlns:p14="http://schemas.microsoft.com/office/powerpoint/2010/main" val="159565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6"/>
          <p:cNvSpPr>
            <a:spLocks noChangeArrowheads="1"/>
          </p:cNvSpPr>
          <p:nvPr/>
        </p:nvSpPr>
        <p:spPr bwMode="auto">
          <a:xfrm>
            <a:off x="1116013" y="3716338"/>
            <a:ext cx="7777162" cy="1944687"/>
          </a:xfrm>
          <a:prstGeom prst="rect">
            <a:avLst/>
          </a:prstGeom>
          <a:solidFill>
            <a:srgbClr val="FF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57346" name="Rectangle 14"/>
          <p:cNvSpPr>
            <a:spLocks noChangeArrowheads="1"/>
          </p:cNvSpPr>
          <p:nvPr/>
        </p:nvSpPr>
        <p:spPr bwMode="auto">
          <a:xfrm>
            <a:off x="468313" y="3357563"/>
            <a:ext cx="2519362" cy="358775"/>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57347" name="Rectangle 15"/>
          <p:cNvSpPr>
            <a:spLocks noChangeArrowheads="1"/>
          </p:cNvSpPr>
          <p:nvPr/>
        </p:nvSpPr>
        <p:spPr bwMode="auto">
          <a:xfrm>
            <a:off x="1116013" y="2060575"/>
            <a:ext cx="7704137" cy="1296988"/>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57348" name="Rectangle 7"/>
          <p:cNvSpPr>
            <a:spLocks noChangeArrowheads="1"/>
          </p:cNvSpPr>
          <p:nvPr/>
        </p:nvSpPr>
        <p:spPr bwMode="auto">
          <a:xfrm>
            <a:off x="1116013" y="1628775"/>
            <a:ext cx="7127875" cy="43180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sz="1800"/>
          </a:p>
        </p:txBody>
      </p:sp>
      <p:sp>
        <p:nvSpPr>
          <p:cNvPr id="57349" name="Rectangle 5"/>
          <p:cNvSpPr>
            <a:spLocks noGrp="1" noChangeArrowheads="1"/>
          </p:cNvSpPr>
          <p:nvPr>
            <p:ph type="body" idx="1"/>
          </p:nvPr>
        </p:nvSpPr>
        <p:spPr>
          <a:xfrm>
            <a:off x="457200" y="1666875"/>
            <a:ext cx="8686800" cy="4352925"/>
          </a:xfrm>
        </p:spPr>
        <p:txBody>
          <a:bodyPr/>
          <a:lstStyle/>
          <a:p>
            <a:pPr marL="715963" indent="-715963">
              <a:spcBef>
                <a:spcPct val="40000"/>
              </a:spcBef>
              <a:buFontTx/>
              <a:buNone/>
            </a:pPr>
            <a:r>
              <a:rPr lang="en-US" sz="1800">
                <a:latin typeface="Arial" charset="0"/>
              </a:rPr>
              <a:t>1. 	A method of determining the torque induced in a rotating shaft (51), </a:t>
            </a:r>
          </a:p>
          <a:p>
            <a:pPr marL="715963" indent="-715963">
              <a:spcBef>
                <a:spcPct val="40000"/>
              </a:spcBef>
              <a:buFontTx/>
              <a:buNone/>
            </a:pPr>
            <a:r>
              <a:rPr lang="en-US" sz="1800" b="1">
                <a:solidFill>
                  <a:srgbClr val="0000FF"/>
                </a:solidFill>
                <a:latin typeface="Arial" charset="0"/>
              </a:rPr>
              <a:t>A</a:t>
            </a:r>
            <a:r>
              <a:rPr lang="en-US" sz="1800">
                <a:latin typeface="Arial" charset="0"/>
              </a:rPr>
              <a:t>	the shaft (51) having a torsional oscillation frequency that is dependent on the stiffness of the shaft (51), </a:t>
            </a:r>
          </a:p>
          <a:p>
            <a:pPr marL="715963" indent="-715963">
              <a:spcBef>
                <a:spcPct val="40000"/>
              </a:spcBef>
              <a:buFontTx/>
              <a:buNone/>
            </a:pPr>
            <a:r>
              <a:rPr lang="en-US" sz="1800" b="1">
                <a:solidFill>
                  <a:srgbClr val="0000FF"/>
                </a:solidFill>
                <a:latin typeface="Arial" charset="0"/>
              </a:rPr>
              <a:t>B</a:t>
            </a:r>
            <a:r>
              <a:rPr lang="en-US" sz="1800">
                <a:latin typeface="Arial" charset="0"/>
              </a:rPr>
              <a:t>	where the torsional oscillation frequency and the stiffness are dependent upon the operating conditions of the shaft (51),</a:t>
            </a:r>
          </a:p>
          <a:p>
            <a:pPr marL="715963" indent="-715963">
              <a:spcBef>
                <a:spcPct val="40000"/>
              </a:spcBef>
              <a:buFontTx/>
              <a:buNone/>
            </a:pPr>
            <a:r>
              <a:rPr lang="en-US" sz="1800">
                <a:latin typeface="Arial" charset="0"/>
              </a:rPr>
              <a:t>characterized in that</a:t>
            </a:r>
          </a:p>
          <a:p>
            <a:pPr marL="715963" indent="-715963">
              <a:spcBef>
                <a:spcPct val="40000"/>
              </a:spcBef>
              <a:buFontTx/>
              <a:buNone/>
            </a:pPr>
            <a:r>
              <a:rPr lang="en-US" sz="1800" b="1">
                <a:solidFill>
                  <a:srgbClr val="0000FF"/>
                </a:solidFill>
                <a:latin typeface="Arial" charset="0"/>
              </a:rPr>
              <a:t>C</a:t>
            </a:r>
            <a:r>
              <a:rPr lang="en-US" sz="1800">
                <a:latin typeface="Arial" charset="0"/>
              </a:rPr>
              <a:t>	the torsional oscillation frequency of the rotating shaft (51) is measured (35);</a:t>
            </a:r>
          </a:p>
          <a:p>
            <a:pPr marL="715963" indent="-715963">
              <a:spcBef>
                <a:spcPct val="40000"/>
              </a:spcBef>
              <a:buFontTx/>
              <a:buNone/>
            </a:pPr>
            <a:r>
              <a:rPr lang="en-US" sz="1800" b="1">
                <a:solidFill>
                  <a:srgbClr val="0000FF"/>
                </a:solidFill>
                <a:latin typeface="Arial" charset="0"/>
              </a:rPr>
              <a:t>D</a:t>
            </a:r>
            <a:r>
              <a:rPr lang="en-US" sz="1800">
                <a:latin typeface="Arial" charset="0"/>
              </a:rPr>
              <a:t>	the twist induced in the rotating shaft (51) by the torque is measured (39); and </a:t>
            </a:r>
          </a:p>
          <a:p>
            <a:pPr marL="715963" indent="-715963">
              <a:spcBef>
                <a:spcPct val="40000"/>
              </a:spcBef>
              <a:buFontTx/>
              <a:buNone/>
            </a:pPr>
            <a:r>
              <a:rPr lang="en-US" sz="1800" b="1">
                <a:solidFill>
                  <a:srgbClr val="0000FF"/>
                </a:solidFill>
                <a:latin typeface="Arial" charset="0"/>
              </a:rPr>
              <a:t>E</a:t>
            </a:r>
            <a:r>
              <a:rPr lang="en-US" sz="1800">
                <a:latin typeface="Arial" charset="0"/>
              </a:rPr>
              <a:t>	the measured value of the torsional oscillation frequency and the measured value of the induced twist are used (41) to determine the torque induced in the shaft (51).</a:t>
            </a:r>
          </a:p>
        </p:txBody>
      </p:sp>
      <p:sp>
        <p:nvSpPr>
          <p:cNvPr id="57350" name="Rectangle 4"/>
          <p:cNvSpPr>
            <a:spLocks noGrp="1" noChangeArrowheads="1"/>
          </p:cNvSpPr>
          <p:nvPr>
            <p:ph type="title"/>
          </p:nvPr>
        </p:nvSpPr>
        <p:spPr/>
        <p:txBody>
          <a:bodyPr/>
          <a:lstStyle/>
          <a:p>
            <a:r>
              <a:rPr lang="en-US" dirty="0">
                <a:latin typeface="Arial" charset="0"/>
              </a:rPr>
              <a:t>Claim sample – </a:t>
            </a:r>
            <a:r>
              <a:rPr lang="en-US" b="1" dirty="0">
                <a:latin typeface="Arial" charset="0"/>
              </a:rPr>
              <a:t>as filed</a:t>
            </a:r>
          </a:p>
        </p:txBody>
      </p:sp>
    </p:spTree>
    <p:extLst>
      <p:ext uri="{BB962C8B-B14F-4D97-AF65-F5344CB8AC3E}">
        <p14:creationId xmlns:p14="http://schemas.microsoft.com/office/powerpoint/2010/main" val="147162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371600"/>
            <a:ext cx="8229600" cy="5297488"/>
          </a:xfrm>
        </p:spPr>
        <p:txBody>
          <a:bodyPr/>
          <a:lstStyle/>
          <a:p>
            <a:pPr eaLnBrk="1" hangingPunct="1"/>
            <a:r>
              <a:rPr lang="en-US" sz="2000" dirty="0">
                <a:latin typeface="Arial" charset="0"/>
              </a:rPr>
              <a:t>Clarity of claims has two aspects</a:t>
            </a:r>
          </a:p>
          <a:p>
            <a:pPr eaLnBrk="1" hangingPunct="1"/>
            <a:endParaRPr lang="en-US" sz="2000" dirty="0">
              <a:latin typeface="Arial" charset="0"/>
            </a:endParaRPr>
          </a:p>
          <a:p>
            <a:pPr eaLnBrk="1" hangingPunct="1"/>
            <a:r>
              <a:rPr lang="en-US" sz="2000" dirty="0">
                <a:latin typeface="Arial" charset="0"/>
              </a:rPr>
              <a:t>Claims define the </a:t>
            </a:r>
            <a:r>
              <a:rPr lang="en-US" sz="2000" dirty="0">
                <a:solidFill>
                  <a:srgbClr val="0000FF"/>
                </a:solidFill>
                <a:latin typeface="Arial" charset="0"/>
              </a:rPr>
              <a:t>scope of protection</a:t>
            </a:r>
          </a:p>
          <a:p>
            <a:pPr lvl="1" eaLnBrk="1" hangingPunct="1"/>
            <a:r>
              <a:rPr lang="en-US" sz="2000" dirty="0">
                <a:latin typeface="Arial" charset="0"/>
                <a:ea typeface="Arial" charset="0"/>
                <a:cs typeface="Arial" charset="0"/>
              </a:rPr>
              <a:t>In case of litigations, claim wording should not permit ambiguous interpretation </a:t>
            </a:r>
          </a:p>
          <a:p>
            <a:pPr lvl="1" eaLnBrk="1" hangingPunct="1"/>
            <a:r>
              <a:rPr lang="en-US" sz="2000" dirty="0">
                <a:latin typeface="Arial" charset="0"/>
                <a:ea typeface="Arial" charset="0"/>
                <a:cs typeface="Arial" charset="0"/>
              </a:rPr>
              <a:t>Patent laws require claims to be clear and concise</a:t>
            </a:r>
          </a:p>
          <a:p>
            <a:pPr lvl="1" eaLnBrk="1" hangingPunct="1"/>
            <a:r>
              <a:rPr lang="en-US" sz="2000" dirty="0">
                <a:latin typeface="Arial" charset="0"/>
                <a:ea typeface="Arial" charset="0"/>
                <a:cs typeface="Arial" charset="0"/>
              </a:rPr>
              <a:t>&gt; Principle of </a:t>
            </a:r>
            <a:r>
              <a:rPr lang="en-US" sz="2000" b="1" dirty="0">
                <a:solidFill>
                  <a:srgbClr val="0000FF"/>
                </a:solidFill>
                <a:latin typeface="Arial" charset="0"/>
                <a:ea typeface="Arial" charset="0"/>
                <a:cs typeface="Arial" charset="0"/>
              </a:rPr>
              <a:t>Legal Certainty</a:t>
            </a:r>
          </a:p>
          <a:p>
            <a:pPr eaLnBrk="1" hangingPunct="1">
              <a:buFontTx/>
              <a:buNone/>
            </a:pPr>
            <a:endParaRPr lang="en-US" sz="2000" dirty="0">
              <a:latin typeface="Arial" charset="0"/>
            </a:endParaRPr>
          </a:p>
          <a:p>
            <a:pPr eaLnBrk="1" hangingPunct="1"/>
            <a:r>
              <a:rPr lang="en-US" sz="2000" dirty="0">
                <a:latin typeface="Arial" charset="0"/>
              </a:rPr>
              <a:t>Only subject matter described in claims is examined for novelty and inventive step</a:t>
            </a:r>
          </a:p>
          <a:p>
            <a:pPr eaLnBrk="1" hangingPunct="1"/>
            <a:r>
              <a:rPr lang="en-US" sz="2000" dirty="0">
                <a:latin typeface="Arial" charset="0"/>
              </a:rPr>
              <a:t>Claims therefore determine the </a:t>
            </a:r>
            <a:r>
              <a:rPr lang="en-US" sz="2000" dirty="0">
                <a:solidFill>
                  <a:srgbClr val="0000FF"/>
                </a:solidFill>
                <a:latin typeface="Arial" charset="0"/>
              </a:rPr>
              <a:t>scope of the prior art search</a:t>
            </a:r>
          </a:p>
          <a:p>
            <a:pPr eaLnBrk="1" hangingPunct="1"/>
            <a:r>
              <a:rPr lang="en-US" sz="2000" dirty="0">
                <a:latin typeface="Arial" charset="0"/>
              </a:rPr>
              <a:t>Meaningful search is not possible without clear claims </a:t>
            </a:r>
          </a:p>
          <a:p>
            <a:pPr eaLnBrk="1" hangingPunct="1"/>
            <a:r>
              <a:rPr lang="en-US" sz="2000" dirty="0">
                <a:latin typeface="Arial" charset="0"/>
              </a:rPr>
              <a:t>Searching authorities may decline searches in such cases</a:t>
            </a:r>
          </a:p>
          <a:p>
            <a:pPr eaLnBrk="1" hangingPunct="1"/>
            <a:endParaRPr lang="en-US" sz="2000" dirty="0">
              <a:latin typeface="Arial" charset="0"/>
            </a:endParaRPr>
          </a:p>
          <a:p>
            <a:pPr eaLnBrk="1" hangingPunct="1"/>
            <a:endParaRPr lang="en-US" sz="2000" dirty="0">
              <a:latin typeface="Arial" charset="0"/>
            </a:endParaRPr>
          </a:p>
          <a:p>
            <a:pPr lvl="1" eaLnBrk="1" hangingPunct="1"/>
            <a:endParaRPr lang="en-US" sz="2000" dirty="0">
              <a:latin typeface="Arial" charset="0"/>
              <a:ea typeface="Arial" charset="0"/>
              <a:cs typeface="Arial" charset="0"/>
            </a:endParaRPr>
          </a:p>
          <a:p>
            <a:pPr eaLnBrk="1" hangingPunct="1"/>
            <a:endParaRPr lang="en-US" sz="2000" dirty="0">
              <a:latin typeface="Arial" charset="0"/>
            </a:endParaRPr>
          </a:p>
        </p:txBody>
      </p:sp>
      <p:sp>
        <p:nvSpPr>
          <p:cNvPr id="20482" name="Title 3"/>
          <p:cNvSpPr>
            <a:spLocks noGrp="1"/>
          </p:cNvSpPr>
          <p:nvPr>
            <p:ph type="title"/>
          </p:nvPr>
        </p:nvSpPr>
        <p:spPr/>
        <p:txBody>
          <a:bodyPr/>
          <a:lstStyle/>
          <a:p>
            <a:r>
              <a:rPr lang="en-US" dirty="0">
                <a:latin typeface="Arial" charset="0"/>
              </a:rPr>
              <a:t>Clarity of claims</a:t>
            </a:r>
          </a:p>
        </p:txBody>
      </p:sp>
    </p:spTree>
    <p:extLst>
      <p:ext uri="{BB962C8B-B14F-4D97-AF65-F5344CB8AC3E}">
        <p14:creationId xmlns:p14="http://schemas.microsoft.com/office/powerpoint/2010/main" val="205204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371600"/>
            <a:ext cx="8229600" cy="5297488"/>
          </a:xfrm>
        </p:spPr>
        <p:txBody>
          <a:bodyPr/>
          <a:lstStyle/>
          <a:p>
            <a:pPr eaLnBrk="1" hangingPunct="1"/>
            <a:r>
              <a:rPr lang="en-US" sz="2000" dirty="0">
                <a:latin typeface="Arial" charset="0"/>
              </a:rPr>
              <a:t>Claims are often not easily comprehensible</a:t>
            </a:r>
          </a:p>
          <a:p>
            <a:pPr lvl="1" eaLnBrk="1" hangingPunct="1"/>
            <a:r>
              <a:rPr lang="en-US" sz="2000" dirty="0">
                <a:latin typeface="Arial" charset="0"/>
              </a:rPr>
              <a:t>Requirement of 'Clarity' does not mean easy comprehensibility</a:t>
            </a:r>
          </a:p>
          <a:p>
            <a:pPr lvl="1" eaLnBrk="1" hangingPunct="1"/>
            <a:r>
              <a:rPr lang="en-US" sz="2000" dirty="0">
                <a:latin typeface="Arial" charset="0"/>
              </a:rPr>
              <a:t>Claims are always worded in a rather abstract way; usually as one sentence with heavy punctuation</a:t>
            </a:r>
          </a:p>
          <a:p>
            <a:pPr lvl="1" eaLnBrk="1" hangingPunct="1"/>
            <a:r>
              <a:rPr lang="en-US" sz="2000" dirty="0">
                <a:latin typeface="Arial" charset="0"/>
              </a:rPr>
              <a:t>Need not be self explanatory; description and drawings are used to interpret the claims</a:t>
            </a:r>
          </a:p>
          <a:p>
            <a:pPr eaLnBrk="1" hangingPunct="1"/>
            <a:endParaRPr lang="en-US" sz="2000" dirty="0">
              <a:latin typeface="Arial" charset="0"/>
            </a:endParaRPr>
          </a:p>
          <a:p>
            <a:pPr eaLnBrk="1" hangingPunct="1"/>
            <a:endParaRPr lang="en-US" sz="2000" dirty="0">
              <a:latin typeface="Arial" charset="0"/>
            </a:endParaRPr>
          </a:p>
          <a:p>
            <a:pPr lvl="1" eaLnBrk="1" hangingPunct="1"/>
            <a:endParaRPr lang="en-US" sz="2000" dirty="0">
              <a:latin typeface="Arial" charset="0"/>
              <a:ea typeface="Arial" charset="0"/>
              <a:cs typeface="Arial" charset="0"/>
            </a:endParaRPr>
          </a:p>
          <a:p>
            <a:pPr eaLnBrk="1" hangingPunct="1"/>
            <a:endParaRPr lang="en-US" sz="2000" dirty="0">
              <a:latin typeface="Arial" charset="0"/>
            </a:endParaRPr>
          </a:p>
        </p:txBody>
      </p:sp>
      <p:sp>
        <p:nvSpPr>
          <p:cNvPr id="20482" name="Title 3"/>
          <p:cNvSpPr>
            <a:spLocks noGrp="1"/>
          </p:cNvSpPr>
          <p:nvPr>
            <p:ph type="title"/>
          </p:nvPr>
        </p:nvSpPr>
        <p:spPr/>
        <p:txBody>
          <a:bodyPr/>
          <a:lstStyle/>
          <a:p>
            <a:r>
              <a:rPr lang="en-US" dirty="0">
                <a:latin typeface="Arial" charset="0"/>
              </a:rPr>
              <a:t>Clarity of claims</a:t>
            </a:r>
          </a:p>
        </p:txBody>
      </p:sp>
    </p:spTree>
    <p:extLst>
      <p:ext uri="{BB962C8B-B14F-4D97-AF65-F5344CB8AC3E}">
        <p14:creationId xmlns:p14="http://schemas.microsoft.com/office/powerpoint/2010/main" val="276044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4294967295"/>
          </p:nvPr>
        </p:nvSpPr>
        <p:spPr>
          <a:xfrm>
            <a:off x="457200" y="1371600"/>
            <a:ext cx="8363272" cy="4352925"/>
          </a:xfrm>
        </p:spPr>
        <p:txBody>
          <a:bodyPr/>
          <a:lstStyle/>
          <a:p>
            <a:pPr eaLnBrk="1" hangingPunct="1"/>
            <a:r>
              <a:rPr lang="en-US" sz="2000" dirty="0">
                <a:latin typeface="Arial" charset="0"/>
              </a:rPr>
              <a:t>Two categories of claims according to the two categories of inventions:</a:t>
            </a:r>
          </a:p>
          <a:p>
            <a:pPr lvl="1" eaLnBrk="1" hangingPunct="1"/>
            <a:r>
              <a:rPr lang="en-US" sz="2000" dirty="0">
                <a:latin typeface="Arial" charset="0"/>
              </a:rPr>
              <a:t>Claims for methods, processes (intangible)</a:t>
            </a:r>
          </a:p>
          <a:p>
            <a:pPr lvl="1" eaLnBrk="1" hangingPunct="1"/>
            <a:r>
              <a:rPr lang="en-US" sz="2000" dirty="0">
                <a:latin typeface="Arial" charset="0"/>
              </a:rPr>
              <a:t>Claims for products (tangible)</a:t>
            </a:r>
          </a:p>
          <a:p>
            <a:pPr lvl="2" eaLnBrk="1" hangingPunct="1"/>
            <a:r>
              <a:rPr lang="en-US" sz="2000" dirty="0">
                <a:latin typeface="Arial" charset="0"/>
              </a:rPr>
              <a:t>Devices, apparatus, compositions,</a:t>
            </a:r>
            <a:r>
              <a:rPr lang="is-IS" sz="2000" dirty="0">
                <a:latin typeface="Arial" charset="0"/>
              </a:rPr>
              <a:t>…</a:t>
            </a:r>
            <a:endParaRPr lang="en-US" sz="2000" dirty="0">
              <a:latin typeface="Arial" charset="0"/>
            </a:endParaRPr>
          </a:p>
          <a:p>
            <a:pPr eaLnBrk="1" hangingPunct="1"/>
            <a:endParaRPr lang="en-US" sz="2000" dirty="0">
              <a:latin typeface="Arial" charset="0"/>
            </a:endParaRPr>
          </a:p>
        </p:txBody>
      </p:sp>
      <p:sp>
        <p:nvSpPr>
          <p:cNvPr id="28674" name="Title 3"/>
          <p:cNvSpPr>
            <a:spLocks noGrp="1"/>
          </p:cNvSpPr>
          <p:nvPr>
            <p:ph type="title" idx="4294967295"/>
          </p:nvPr>
        </p:nvSpPr>
        <p:spPr/>
        <p:txBody>
          <a:bodyPr/>
          <a:lstStyle/>
          <a:p>
            <a:r>
              <a:rPr lang="en-US" dirty="0">
                <a:latin typeface="Arial" charset="0"/>
              </a:rPr>
              <a:t>Categories of claims</a:t>
            </a:r>
          </a:p>
        </p:txBody>
      </p:sp>
    </p:spTree>
    <p:extLst>
      <p:ext uri="{BB962C8B-B14F-4D97-AF65-F5344CB8AC3E}">
        <p14:creationId xmlns:p14="http://schemas.microsoft.com/office/powerpoint/2010/main" val="168128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4294967295"/>
          </p:nvPr>
        </p:nvSpPr>
        <p:spPr>
          <a:xfrm>
            <a:off x="457200" y="1371600"/>
            <a:ext cx="6477000" cy="4352925"/>
          </a:xfrm>
        </p:spPr>
        <p:txBody>
          <a:bodyPr/>
          <a:lstStyle/>
          <a:p>
            <a:pPr eaLnBrk="1" hangingPunct="1"/>
            <a:r>
              <a:rPr lang="en-US" sz="2000">
                <a:latin typeface="Arial" charset="0"/>
              </a:rPr>
              <a:t>Independent claims</a:t>
            </a:r>
          </a:p>
          <a:p>
            <a:pPr lvl="1" eaLnBrk="1" hangingPunct="1"/>
            <a:r>
              <a:rPr lang="en-US" sz="2000">
                <a:latin typeface="Arial" charset="0"/>
                <a:ea typeface="Arial" charset="0"/>
                <a:cs typeface="Arial" charset="0"/>
              </a:rPr>
              <a:t>One part claims</a:t>
            </a:r>
          </a:p>
          <a:p>
            <a:pPr lvl="1" eaLnBrk="1" hangingPunct="1"/>
            <a:r>
              <a:rPr lang="en-US" sz="2000">
                <a:latin typeface="Arial" charset="0"/>
                <a:ea typeface="Arial" charset="0"/>
                <a:cs typeface="Arial" charset="0"/>
              </a:rPr>
              <a:t>Two part claims</a:t>
            </a:r>
          </a:p>
          <a:p>
            <a:pPr eaLnBrk="1" hangingPunct="1"/>
            <a:r>
              <a:rPr lang="en-US" sz="2000">
                <a:latin typeface="Arial" charset="0"/>
              </a:rPr>
              <a:t>Dependent claims</a:t>
            </a:r>
          </a:p>
          <a:p>
            <a:pPr eaLnBrk="1" hangingPunct="1"/>
            <a:endParaRPr lang="en-US" sz="2000">
              <a:latin typeface="Arial" charset="0"/>
            </a:endParaRPr>
          </a:p>
        </p:txBody>
      </p:sp>
      <p:sp>
        <p:nvSpPr>
          <p:cNvPr id="22530" name="Title 3"/>
          <p:cNvSpPr>
            <a:spLocks noGrp="1"/>
          </p:cNvSpPr>
          <p:nvPr>
            <p:ph type="title" idx="4294967295"/>
          </p:nvPr>
        </p:nvSpPr>
        <p:spPr/>
        <p:txBody>
          <a:bodyPr/>
          <a:lstStyle/>
          <a:p>
            <a:r>
              <a:rPr lang="en-US">
                <a:latin typeface="Arial" charset="0"/>
              </a:rPr>
              <a:t>Types of claims</a:t>
            </a:r>
          </a:p>
        </p:txBody>
      </p:sp>
    </p:spTree>
  </p:cSld>
  <p:clrMapOvr>
    <a:masterClrMapping/>
  </p:clrMapOvr>
</p:sld>
</file>

<file path=ppt/theme/theme1.xml><?xml version="1.0" encoding="utf-8"?>
<a:theme xmlns:a="http://schemas.openxmlformats.org/drawingml/2006/main" name="template_english">
  <a:themeElements>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template_english">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4379</TotalTime>
  <Words>1912</Words>
  <Application>Microsoft Macintosh PowerPoint</Application>
  <PresentationFormat>On-screen Show (4:3)</PresentationFormat>
  <Paragraphs>410</Paragraphs>
  <Slides>37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ＭＳ Ｐゴシック</vt:lpstr>
      <vt:lpstr>ヒラギノ角ゴ Pro W3</vt:lpstr>
      <vt:lpstr>Arial</vt:lpstr>
      <vt:lpstr>Arial Black</vt:lpstr>
      <vt:lpstr>template_english</vt:lpstr>
      <vt:lpstr>PowerPoint Presentation</vt:lpstr>
      <vt:lpstr>Agenda</vt:lpstr>
      <vt:lpstr>PowerPoint Presentation</vt:lpstr>
      <vt:lpstr>Claim sample – as filed</vt:lpstr>
      <vt:lpstr>Claim sample – as filed</vt:lpstr>
      <vt:lpstr>Clarity of claims</vt:lpstr>
      <vt:lpstr>Clarity of claims</vt:lpstr>
      <vt:lpstr>Categories of claims</vt:lpstr>
      <vt:lpstr>Types of claims</vt:lpstr>
      <vt:lpstr>Sample: Main claim &amp; dependent claims</vt:lpstr>
      <vt:lpstr>Dependent claims</vt:lpstr>
      <vt:lpstr>Inclusion by reference</vt:lpstr>
      <vt:lpstr>Why dependent and independent claims?</vt:lpstr>
      <vt:lpstr>Why several independent claims?</vt:lpstr>
      <vt:lpstr>Unity of patents</vt:lpstr>
      <vt:lpstr>Unity of patents</vt:lpstr>
      <vt:lpstr>Unity of patents</vt:lpstr>
      <vt:lpstr>Unity of patents</vt:lpstr>
      <vt:lpstr>Unity of patents – generic example</vt:lpstr>
      <vt:lpstr>Claim sample - one part claim</vt:lpstr>
      <vt:lpstr>Claim sample – two part claim</vt:lpstr>
      <vt:lpstr>Types of independent claims</vt:lpstr>
      <vt:lpstr>Types of claims</vt:lpstr>
      <vt:lpstr>Closest prior art</vt:lpstr>
      <vt:lpstr>Closest prior art ?</vt:lpstr>
      <vt:lpstr>Potential claim wordings</vt:lpstr>
      <vt:lpstr>Deconstruction of claim wording</vt:lpstr>
      <vt:lpstr>Evolution of claims</vt:lpstr>
      <vt:lpstr>Claim sample – as filed</vt:lpstr>
      <vt:lpstr>Claim sample – as granted</vt:lpstr>
      <vt:lpstr>Claim sample – as filed</vt:lpstr>
      <vt:lpstr>Claim sample – as granted</vt:lpstr>
      <vt:lpstr>Admissible claim amendments</vt:lpstr>
      <vt:lpstr>Drafting claims</vt:lpstr>
      <vt:lpstr>Samples</vt:lpstr>
      <vt:lpstr>Samples</vt:lpstr>
      <vt:lpstr>Thank you  lutz.mailander@wipo.int</vt:lpstr>
    </vt:vector>
  </TitlesOfParts>
  <Manager/>
  <Company>WIPO</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Mailaender</dc:creator>
  <cp:keywords/>
  <dc:description/>
  <cp:lastModifiedBy>Microsoft Office User</cp:lastModifiedBy>
  <cp:revision>481</cp:revision>
  <dcterms:created xsi:type="dcterms:W3CDTF">2014-07-13T11:58:54Z</dcterms:created>
  <dcterms:modified xsi:type="dcterms:W3CDTF">2019-12-16T21:19:38Z</dcterms:modified>
  <cp:category/>
</cp:coreProperties>
</file>