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348" r:id="rId3"/>
    <p:sldId id="349" r:id="rId4"/>
    <p:sldId id="377" r:id="rId5"/>
    <p:sldId id="366" r:id="rId6"/>
    <p:sldId id="368" r:id="rId7"/>
    <p:sldId id="324" r:id="rId8"/>
    <p:sldId id="357" r:id="rId9"/>
    <p:sldId id="326" r:id="rId10"/>
    <p:sldId id="272" r:id="rId11"/>
    <p:sldId id="378" r:id="rId12"/>
    <p:sldId id="379" r:id="rId13"/>
    <p:sldId id="380" r:id="rId14"/>
    <p:sldId id="381" r:id="rId15"/>
    <p:sldId id="382" r:id="rId16"/>
    <p:sldId id="383" r:id="rId17"/>
    <p:sldId id="384" r:id="rId18"/>
    <p:sldId id="385" r:id="rId19"/>
    <p:sldId id="386" r:id="rId20"/>
    <p:sldId id="387" r:id="rId21"/>
    <p:sldId id="330" r:id="rId22"/>
    <p:sldId id="332" r:id="rId23"/>
    <p:sldId id="443" r:id="rId24"/>
    <p:sldId id="435" r:id="rId25"/>
    <p:sldId id="436" r:id="rId26"/>
    <p:sldId id="468" r:id="rId27"/>
    <p:sldId id="467" r:id="rId28"/>
    <p:sldId id="465" r:id="rId29"/>
    <p:sldId id="333" r:id="rId30"/>
    <p:sldId id="353" r:id="rId31"/>
    <p:sldId id="358" r:id="rId32"/>
    <p:sldId id="359" r:id="rId33"/>
    <p:sldId id="362" r:id="rId34"/>
    <p:sldId id="363" r:id="rId35"/>
    <p:sldId id="335" r:id="rId36"/>
    <p:sldId id="342" r:id="rId37"/>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FF0C"/>
    <a:srgbClr val="FF993D"/>
    <a:srgbClr val="FF6FCF"/>
    <a:srgbClr val="FF9966"/>
    <a:srgbClr val="F986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6"/>
    <p:restoredTop sz="93676"/>
  </p:normalViewPr>
  <p:slideViewPr>
    <p:cSldViewPr>
      <p:cViewPr varScale="1">
        <p:scale>
          <a:sx n="92" d="100"/>
          <a:sy n="92" d="100"/>
        </p:scale>
        <p:origin x="108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1" charset="0"/>
                <a:ea typeface="Arial" pitchFamily="-1" charset="0"/>
                <a:cs typeface="Arial" pitchFamily="-1" charset="0"/>
              </a:defRPr>
            </a:lvl1pPr>
          </a:lstStyle>
          <a:p>
            <a:pPr>
              <a:defRPr/>
            </a:pPr>
            <a:endParaRPr lang="de-DE"/>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1" charset="0"/>
                <a:ea typeface="Arial" pitchFamily="-1" charset="0"/>
                <a:cs typeface="Arial" pitchFamily="-1" charset="0"/>
              </a:defRPr>
            </a:lvl1pPr>
          </a:lstStyle>
          <a:p>
            <a:pPr>
              <a:defRPr/>
            </a:pPr>
            <a:endParaRPr lang="de-DE"/>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1" charset="0"/>
                <a:ea typeface="Arial" pitchFamily="-1" charset="0"/>
                <a:cs typeface="Arial" pitchFamily="-1" charset="0"/>
              </a:defRPr>
            </a:lvl1pPr>
          </a:lstStyle>
          <a:p>
            <a:pPr>
              <a:defRPr/>
            </a:pPr>
            <a:endParaRPr lang="de-DE"/>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676A42B5-3FEB-2242-A375-E7EF1F451323}" type="slidenum">
              <a:rPr lang="en-US"/>
              <a:pPr>
                <a:defRPr/>
              </a:pPr>
              <a:t>‹#›</a:t>
            </a:fld>
            <a:endParaRPr lang="en-US"/>
          </a:p>
        </p:txBody>
      </p:sp>
    </p:spTree>
    <p:extLst>
      <p:ext uri="{BB962C8B-B14F-4D97-AF65-F5344CB8AC3E}">
        <p14:creationId xmlns:p14="http://schemas.microsoft.com/office/powerpoint/2010/main" val="3700026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1" charset="0"/>
                <a:ea typeface="Arial" pitchFamily="-1" charset="0"/>
                <a:cs typeface="Arial" pitchFamily="-1" charset="0"/>
              </a:defRPr>
            </a:lvl1pPr>
          </a:lstStyle>
          <a:p>
            <a:pPr>
              <a:defRPr/>
            </a:pPr>
            <a:endParaRPr lang="de-DE"/>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1" charset="0"/>
                <a:ea typeface="Arial" pitchFamily="-1" charset="0"/>
                <a:cs typeface="Arial" pitchFamily="-1" charset="0"/>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1" charset="0"/>
                <a:ea typeface="Arial" pitchFamily="-1" charset="0"/>
                <a:cs typeface="Arial" pitchFamily="-1" charset="0"/>
              </a:defRPr>
            </a:lvl1pPr>
          </a:lstStyle>
          <a:p>
            <a:pPr>
              <a:defRPr/>
            </a:pPr>
            <a:endParaRPr lang="de-DE"/>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2CF9A714-7AE3-2F48-B90B-1B44E8D87C8D}" type="slidenum">
              <a:rPr lang="en-US"/>
              <a:pPr>
                <a:defRPr/>
              </a:pPr>
              <a:t>‹#›</a:t>
            </a:fld>
            <a:endParaRPr lang="en-US"/>
          </a:p>
        </p:txBody>
      </p:sp>
    </p:spTree>
    <p:extLst>
      <p:ext uri="{BB962C8B-B14F-4D97-AF65-F5344CB8AC3E}">
        <p14:creationId xmlns:p14="http://schemas.microsoft.com/office/powerpoint/2010/main" val="4007859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t>Legislative foundations are very similar.</a:t>
            </a:r>
          </a:p>
          <a:p>
            <a:r>
              <a:rPr lang="de-DE"/>
              <a:t>Case law differs from legislation to legislation and is major reason for differing patent prosecution practices.</a:t>
            </a:r>
          </a:p>
          <a:p>
            <a:r>
              <a:rPr lang="de-DE"/>
              <a:t>Paris convention will be addressed repeatedly later, eg this presentation or ppt on families</a:t>
            </a:r>
          </a:p>
        </p:txBody>
      </p:sp>
      <p:sp>
        <p:nvSpPr>
          <p:cNvPr id="266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CBD9CAAF-CFC1-A64D-A983-D9DE2C450BBF}" type="slidenum">
              <a:rPr lang="en-US" sz="1200">
                <a:cs typeface="Arial" charset="0"/>
              </a:rPr>
              <a:pPr eaLnBrk="1" hangingPunct="1"/>
              <a:t>2</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t>NB It is not enough that all features are known.</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6C429BA8-AB8F-3A49-B6C9-27A230C9D325}" type="slidenum">
              <a:rPr lang="en-US" sz="1200"/>
              <a:pPr eaLnBrk="1" hangingPunct="1"/>
              <a:t>11</a:t>
            </a:fld>
            <a:endParaRPr lang="en-US" sz="1200"/>
          </a:p>
        </p:txBody>
      </p:sp>
    </p:spTree>
    <p:extLst>
      <p:ext uri="{BB962C8B-B14F-4D97-AF65-F5344CB8AC3E}">
        <p14:creationId xmlns:p14="http://schemas.microsoft.com/office/powerpoint/2010/main" val="206333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B8A43ED8-3940-ED49-92CC-929A59B04092}" type="slidenum">
              <a:rPr lang="en-US" sz="1200"/>
              <a:pPr eaLnBrk="1" hangingPunct="1"/>
              <a:t>13</a:t>
            </a:fld>
            <a:endParaRPr lang="en-US" sz="1200"/>
          </a:p>
        </p:txBody>
      </p:sp>
    </p:spTree>
    <p:extLst>
      <p:ext uri="{BB962C8B-B14F-4D97-AF65-F5344CB8AC3E}">
        <p14:creationId xmlns:p14="http://schemas.microsoft.com/office/powerpoint/2010/main" val="41980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4C493F2A-8F12-C64B-9B03-2FE8CE95F770}" type="slidenum">
              <a:rPr lang="en-US" sz="1200"/>
              <a:pPr eaLnBrk="1" hangingPunct="1"/>
              <a:t>14</a:t>
            </a:fld>
            <a:endParaRPr lang="en-US" sz="1200"/>
          </a:p>
        </p:txBody>
      </p:sp>
    </p:spTree>
    <p:extLst>
      <p:ext uri="{BB962C8B-B14F-4D97-AF65-F5344CB8AC3E}">
        <p14:creationId xmlns:p14="http://schemas.microsoft.com/office/powerpoint/2010/main" val="198346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CBF52054-130D-7748-8B76-0BFA62E3920A}" type="slidenum">
              <a:rPr lang="en-US" sz="1200"/>
              <a:pPr eaLnBrk="1" hangingPunct="1"/>
              <a:t>15</a:t>
            </a:fld>
            <a:endParaRPr lang="en-US" sz="1200"/>
          </a:p>
        </p:txBody>
      </p:sp>
    </p:spTree>
    <p:extLst>
      <p:ext uri="{BB962C8B-B14F-4D97-AF65-F5344CB8AC3E}">
        <p14:creationId xmlns:p14="http://schemas.microsoft.com/office/powerpoint/2010/main" val="122331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t>NB It is not enough that all features are known somehow.</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19771D94-26F3-1F47-9BB4-286085B16A63}" type="slidenum">
              <a:rPr lang="en-US" sz="1200"/>
              <a:pPr eaLnBrk="1" hangingPunct="1"/>
              <a:t>16</a:t>
            </a:fld>
            <a:endParaRPr lang="en-US" sz="1200"/>
          </a:p>
        </p:txBody>
      </p:sp>
    </p:spTree>
    <p:extLst>
      <p:ext uri="{BB962C8B-B14F-4D97-AF65-F5344CB8AC3E}">
        <p14:creationId xmlns:p14="http://schemas.microsoft.com/office/powerpoint/2010/main" val="41197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14A8F03E-2A65-E14A-A0F2-736E15C5A007}" type="slidenum">
              <a:rPr lang="en-US" sz="1200"/>
              <a:pPr algn="r" eaLnBrk="1" hangingPunct="1"/>
              <a:t>17</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To defeat novelty, all features have to be known from at least one single other document.</a:t>
            </a:r>
          </a:p>
        </p:txBody>
      </p:sp>
    </p:spTree>
    <p:extLst>
      <p:ext uri="{BB962C8B-B14F-4D97-AF65-F5344CB8AC3E}">
        <p14:creationId xmlns:p14="http://schemas.microsoft.com/office/powerpoint/2010/main" val="197264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0F210844-BE54-4649-876F-BC523679431F}" type="slidenum">
              <a:rPr lang="en-US" sz="1200"/>
              <a:pPr algn="r" eaLnBrk="1" hangingPunct="1"/>
              <a:t>18</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To defeat novelty, all features have to be known from at least one single other document.</a:t>
            </a:r>
          </a:p>
        </p:txBody>
      </p:sp>
    </p:spTree>
    <p:extLst>
      <p:ext uri="{BB962C8B-B14F-4D97-AF65-F5344CB8AC3E}">
        <p14:creationId xmlns:p14="http://schemas.microsoft.com/office/powerpoint/2010/main" val="207155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65FF6C01-2EB6-9045-88C2-8D71C51A54B9}" type="slidenum">
              <a:rPr lang="en-US" sz="1200"/>
              <a:pPr algn="r" eaLnBrk="1" hangingPunct="1"/>
              <a:t>19</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To defeat novelty, all features have to be known from at least one single other document.</a:t>
            </a:r>
          </a:p>
        </p:txBody>
      </p:sp>
    </p:spTree>
    <p:extLst>
      <p:ext uri="{BB962C8B-B14F-4D97-AF65-F5344CB8AC3E}">
        <p14:creationId xmlns:p14="http://schemas.microsoft.com/office/powerpoint/2010/main" val="1728736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EE258127-9249-7546-B9C8-F0521CC423E3}" type="slidenum">
              <a:rPr lang="en-US" sz="1200"/>
              <a:pPr algn="r" eaLnBrk="1" hangingPunct="1"/>
              <a:t>20</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194842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399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5794D2F6-D24F-A349-9F6E-6F0C81AB53FF}" type="slidenum">
              <a:rPr lang="en-US" sz="1200">
                <a:cs typeface="Arial" charset="0"/>
              </a:rPr>
              <a:pPr eaLnBrk="1" hangingPunct="1"/>
              <a:t>21</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t>Add online resources for case law</a:t>
            </a:r>
          </a:p>
        </p:txBody>
      </p:sp>
      <p:sp>
        <p:nvSpPr>
          <p:cNvPr id="286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32B0D89F-EA5E-8349-8B54-511A2A487C31}" type="slidenum">
              <a:rPr lang="en-US" sz="1200">
                <a:cs typeface="Arial" charset="0"/>
              </a:rPr>
              <a:pPr eaLnBrk="1" hangingPunct="1"/>
              <a:t>3</a:t>
            </a:fld>
            <a:endParaRPr lang="en-US"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t>di</a:t>
            </a:r>
          </a:p>
        </p:txBody>
      </p:sp>
      <p:sp>
        <p:nvSpPr>
          <p:cNvPr id="41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4B4521F2-88BC-1345-923F-9BEA14339C92}" type="slidenum">
              <a:rPr lang="en-US" sz="1200">
                <a:cs typeface="Arial" charset="0"/>
              </a:rPr>
              <a:pPr eaLnBrk="1" hangingPunct="1"/>
              <a:t>22</a:t>
            </a:fld>
            <a:endParaRPr lang="en-US" sz="120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Add something on differences between IPOs' pratice regarding claims. Essential and formal differences of claims granted.</a:t>
            </a:r>
          </a:p>
        </p:txBody>
      </p:sp>
    </p:spTree>
    <p:extLst>
      <p:ext uri="{BB962C8B-B14F-4D97-AF65-F5344CB8AC3E}">
        <p14:creationId xmlns:p14="http://schemas.microsoft.com/office/powerpoint/2010/main" val="2557141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cs typeface="ＭＳ Ｐゴシック" charset="0"/>
              </a:rPr>
              <a:t>One part claim</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E4277269-602F-414F-97CB-462B3A21755F}" type="slidenum">
              <a:rPr lang="en-US" sz="1200"/>
              <a:pPr eaLnBrk="1" hangingPunct="1"/>
              <a:t>24</a:t>
            </a:fld>
            <a:endParaRPr lang="en-US" sz="1200"/>
          </a:p>
        </p:txBody>
      </p:sp>
    </p:spTree>
    <p:extLst>
      <p:ext uri="{BB962C8B-B14F-4D97-AF65-F5344CB8AC3E}">
        <p14:creationId xmlns:p14="http://schemas.microsoft.com/office/powerpoint/2010/main" val="379619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1C5FAEA8-368E-5A4F-A56B-86AF1D789C08}" type="slidenum">
              <a:rPr lang="en-US" sz="1200"/>
              <a:pPr eaLnBrk="1" hangingPunct="1"/>
              <a:t>25</a:t>
            </a:fld>
            <a:endParaRPr lang="en-US" sz="1200"/>
          </a:p>
        </p:txBody>
      </p:sp>
    </p:spTree>
    <p:extLst>
      <p:ext uri="{BB962C8B-B14F-4D97-AF65-F5344CB8AC3E}">
        <p14:creationId xmlns:p14="http://schemas.microsoft.com/office/powerpoint/2010/main" val="86697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1C5FAEA8-368E-5A4F-A56B-86AF1D789C08}" type="slidenum">
              <a:rPr lang="en-US" sz="1200"/>
              <a:pPr eaLnBrk="1" hangingPunct="1"/>
              <a:t>26</a:t>
            </a:fld>
            <a:endParaRPr lang="en-US" sz="1200"/>
          </a:p>
        </p:txBody>
      </p:sp>
    </p:spTree>
    <p:extLst>
      <p:ext uri="{BB962C8B-B14F-4D97-AF65-F5344CB8AC3E}">
        <p14:creationId xmlns:p14="http://schemas.microsoft.com/office/powerpoint/2010/main" val="254905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1C5FAEA8-368E-5A4F-A56B-86AF1D789C08}" type="slidenum">
              <a:rPr lang="en-US" sz="1200"/>
              <a:pPr eaLnBrk="1" hangingPunct="1"/>
              <a:t>27</a:t>
            </a:fld>
            <a:endParaRPr lang="en-US" sz="1200"/>
          </a:p>
        </p:txBody>
      </p:sp>
    </p:spTree>
    <p:extLst>
      <p:ext uri="{BB962C8B-B14F-4D97-AF65-F5344CB8AC3E}">
        <p14:creationId xmlns:p14="http://schemas.microsoft.com/office/powerpoint/2010/main" val="2020836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92413BF3-0B9F-4940-86C6-2D1744364BAD}" type="slidenum">
              <a:rPr lang="en-US" sz="1200">
                <a:cs typeface="Arial" charset="0"/>
              </a:rPr>
              <a:pPr eaLnBrk="1" hangingPunct="1"/>
              <a:t>29</a:t>
            </a:fld>
            <a:endParaRPr lang="en-US" sz="120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1143000" y="685800"/>
            <a:ext cx="4573588" cy="3429000"/>
          </a:xfrm>
          <a:ln/>
        </p:spPr>
      </p:sp>
      <p:sp>
        <p:nvSpPr>
          <p:cNvPr id="460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t>Unity is more a formal requirement to prevent abuse of the office resources.</a:t>
            </a:r>
          </a:p>
          <a:p>
            <a:endParaRPr lang="de-DE"/>
          </a:p>
        </p:txBody>
      </p:sp>
      <p:sp>
        <p:nvSpPr>
          <p:cNvPr id="460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fld id="{890CD4C2-3316-9C44-B932-0E33EE9DA4EA}" type="slidenum">
              <a:rPr lang="en-US" sz="1200">
                <a:cs typeface="Arial" charset="0"/>
              </a:rPr>
              <a:pPr algn="r" eaLnBrk="1" hangingPunct="1">
                <a:spcBef>
                  <a:spcPct val="0"/>
                </a:spcBef>
              </a:pPr>
              <a:t>30</a:t>
            </a:fld>
            <a:endParaRPr lang="en-US" sz="120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74E8ED49-0C92-BB4C-AE5B-F9D9755BD6AA}" type="slidenum">
              <a:rPr lang="en-US" sz="1200">
                <a:cs typeface="Arial" charset="0"/>
              </a:rPr>
              <a:pPr algn="r" eaLnBrk="1" hangingPunct="1"/>
              <a:t>33</a:t>
            </a:fld>
            <a:endParaRPr lang="en-US" sz="1200">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t>Families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7279CC48-51F5-9E46-9D6B-F8870AC06C92}" type="slidenum">
              <a:rPr lang="en-US" sz="1200">
                <a:cs typeface="Arial" charset="0"/>
              </a:rPr>
              <a:pPr algn="r" eaLnBrk="1" hangingPunct="1"/>
              <a:t>34</a:t>
            </a:fld>
            <a:endParaRPr lang="en-US" sz="1200">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t>Families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de-DE">
                <a:latin typeface="Calibri" charset="0"/>
                <a:ea typeface="ＭＳ Ｐゴシック" charset="0"/>
                <a:cs typeface="ＭＳ Ｐゴシック" charset="0"/>
              </a:rPr>
              <a:t>Unity is more a formal requirement to prevent abuse of the office resources.</a:t>
            </a:r>
          </a:p>
          <a:p>
            <a:pPr defTabSz="914400"/>
            <a:endParaRPr lang="de-DE">
              <a:latin typeface="Calibri" charset="0"/>
              <a:ea typeface="ＭＳ Ｐゴシック" charset="0"/>
              <a:cs typeface="ＭＳ Ｐゴシック" charset="0"/>
            </a:endParaRPr>
          </a:p>
        </p:txBody>
      </p:sp>
      <p:sp>
        <p:nvSpPr>
          <p:cNvPr id="54276" name="Slide Number Placeholder 3"/>
          <p:cNvSpPr txBox="1">
            <a:spLocks noGrp="1"/>
          </p:cNvSpPr>
          <p:nvPr/>
        </p:nvSpPr>
        <p:spPr bwMode="auto">
          <a:xfrm>
            <a:off x="3883852" y="8685256"/>
            <a:ext cx="2972547" cy="45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spcBef>
                <a:spcPct val="0"/>
              </a:spcBef>
            </a:pPr>
            <a:fld id="{B603616A-7073-6841-9F5A-3AEAD62456A7}" type="slidenum">
              <a:rPr lang="en-US">
                <a:latin typeface="Arial" charset="0"/>
                <a:cs typeface="Arial" charset="0"/>
              </a:rPr>
              <a:pPr algn="r">
                <a:spcBef>
                  <a:spcPct val="0"/>
                </a:spcBef>
              </a:pPr>
              <a:t>4</a:t>
            </a:fld>
            <a:endParaRPr lang="en-US">
              <a:latin typeface="Arial" charset="0"/>
              <a:cs typeface="Arial" charset="0"/>
            </a:endParaRPr>
          </a:p>
        </p:txBody>
      </p:sp>
    </p:spTree>
    <p:extLst>
      <p:ext uri="{BB962C8B-B14F-4D97-AF65-F5344CB8AC3E}">
        <p14:creationId xmlns:p14="http://schemas.microsoft.com/office/powerpoint/2010/main" val="1247008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t>Thesis: Like patent attorneys, that are generalists to some extent, examiners should be able to treat applications not only in their field of technical expertise. "State patent attorneys"</a:t>
            </a:r>
          </a:p>
          <a:p>
            <a:pPr eaLnBrk="1" hangingPunct="1"/>
            <a:r>
              <a:rPr lang="de-DE"/>
              <a:t>Extra slide?</a:t>
            </a:r>
          </a:p>
        </p:txBody>
      </p:sp>
      <p:sp>
        <p:nvSpPr>
          <p:cNvPr id="225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B61F023E-C07E-8845-9CC4-5CF1BDCABADE}" type="slidenum">
              <a:rPr lang="en-US" sz="1200">
                <a:cs typeface="Arial" charset="0"/>
              </a:rPr>
              <a:pPr eaLnBrk="1" hangingPunct="1"/>
              <a:t>36</a:t>
            </a:fld>
            <a:endParaRPr lang="en-US" sz="1200">
              <a:cs typeface="Arial" charset="0"/>
            </a:endParaRPr>
          </a:p>
        </p:txBody>
      </p:sp>
    </p:spTree>
    <p:extLst>
      <p:ext uri="{BB962C8B-B14F-4D97-AF65-F5344CB8AC3E}">
        <p14:creationId xmlns:p14="http://schemas.microsoft.com/office/powerpoint/2010/main" val="158634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sq-AL">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sq-AL">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317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D501746B-A72E-D14D-A230-22F05DAF957C}" type="slidenum">
              <a:rPr lang="en-US" sz="1200">
                <a:cs typeface="Arial" charset="0"/>
              </a:rPr>
              <a:pPr eaLnBrk="1" hangingPunct="1"/>
              <a:t>7</a:t>
            </a:fld>
            <a:endParaRPr lang="en-US" sz="120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337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CDA3CB94-6FB3-F344-9DD1-DB8E7C98AEA4}" type="slidenum">
              <a:rPr lang="en-US" sz="1200">
                <a:cs typeface="Arial" charset="0"/>
              </a:rPr>
              <a:pPr eaLnBrk="1" hangingPunct="1"/>
              <a:t>8</a:t>
            </a:fld>
            <a:endParaRPr lang="en-US" sz="120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358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D6CE28DF-063F-414E-B19F-82C3633AF483}" type="slidenum">
              <a:rPr lang="en-US" sz="1200">
                <a:cs typeface="Arial" charset="0"/>
              </a:rPr>
              <a:pPr eaLnBrk="1" hangingPunct="1"/>
              <a:t>9</a:t>
            </a:fld>
            <a:endParaRPr lang="en-US" sz="12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t>Topic of workshop is substantive examination, not formal examination</a:t>
            </a:r>
          </a:p>
        </p:txBody>
      </p:sp>
      <p:sp>
        <p:nvSpPr>
          <p:cNvPr id="378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94BA36F8-E232-3948-9FBE-C877D1DB265E}" type="slidenum">
              <a:rPr lang="en-US" sz="1200">
                <a:cs typeface="Arial" charset="0"/>
              </a:rPr>
              <a:pPr algn="r" eaLnBrk="1" hangingPunct="1"/>
              <a:t>10</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369107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C0791F8-A435-1E44-A4FB-7B77ECF68BAB}" type="slidenum">
              <a:rPr lang="en-US"/>
              <a:pPr>
                <a:defRPr/>
              </a:pPr>
              <a:t>‹#›</a:t>
            </a:fld>
            <a:endParaRPr lang="en-US"/>
          </a:p>
        </p:txBody>
      </p:sp>
    </p:spTree>
    <p:extLst>
      <p:ext uri="{BB962C8B-B14F-4D97-AF65-F5344CB8AC3E}">
        <p14:creationId xmlns:p14="http://schemas.microsoft.com/office/powerpoint/2010/main" val="183881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641E2983-E07D-0B48-876F-83392A5CCD38}" type="slidenum">
              <a:rPr lang="en-US"/>
              <a:pPr>
                <a:defRPr/>
              </a:pPr>
              <a:t>‹#›</a:t>
            </a:fld>
            <a:endParaRPr lang="en-US"/>
          </a:p>
        </p:txBody>
      </p:sp>
    </p:spTree>
    <p:extLst>
      <p:ext uri="{BB962C8B-B14F-4D97-AF65-F5344CB8AC3E}">
        <p14:creationId xmlns:p14="http://schemas.microsoft.com/office/powerpoint/2010/main" val="80866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803D2EEE-E194-8946-925D-03A5D67973B1}" type="slidenum">
              <a:rPr lang="en-US"/>
              <a:pPr>
                <a:defRPr/>
              </a:pPr>
              <a:t>‹#›</a:t>
            </a:fld>
            <a:endParaRPr lang="en-US"/>
          </a:p>
        </p:txBody>
      </p:sp>
    </p:spTree>
    <p:extLst>
      <p:ext uri="{BB962C8B-B14F-4D97-AF65-F5344CB8AC3E}">
        <p14:creationId xmlns:p14="http://schemas.microsoft.com/office/powerpoint/2010/main" val="407328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F74CFDE-7A5C-3044-BB51-C9DE808FC062}" type="slidenum">
              <a:rPr lang="en-US"/>
              <a:pPr>
                <a:defRPr/>
              </a:pPr>
              <a:t>‹#›</a:t>
            </a:fld>
            <a:endParaRPr lang="en-US"/>
          </a:p>
        </p:txBody>
      </p:sp>
    </p:spTree>
    <p:extLst>
      <p:ext uri="{BB962C8B-B14F-4D97-AF65-F5344CB8AC3E}">
        <p14:creationId xmlns:p14="http://schemas.microsoft.com/office/powerpoint/2010/main" val="93349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63283B8A-0C32-9641-8CB4-F39BDCD9C2BE}" type="slidenum">
              <a:rPr lang="en-US"/>
              <a:pPr>
                <a:defRPr/>
              </a:pPr>
              <a:t>‹#›</a:t>
            </a:fld>
            <a:endParaRPr lang="en-US"/>
          </a:p>
        </p:txBody>
      </p:sp>
    </p:spTree>
    <p:extLst>
      <p:ext uri="{BB962C8B-B14F-4D97-AF65-F5344CB8AC3E}">
        <p14:creationId xmlns:p14="http://schemas.microsoft.com/office/powerpoint/2010/main" val="112320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15FE9F95-8573-964B-A66F-904118732C04}" type="slidenum">
              <a:rPr lang="en-US"/>
              <a:pPr>
                <a:defRPr/>
              </a:pPr>
              <a:t>‹#›</a:t>
            </a:fld>
            <a:endParaRPr lang="en-US"/>
          </a:p>
        </p:txBody>
      </p:sp>
    </p:spTree>
    <p:extLst>
      <p:ext uri="{BB962C8B-B14F-4D97-AF65-F5344CB8AC3E}">
        <p14:creationId xmlns:p14="http://schemas.microsoft.com/office/powerpoint/2010/main" val="249492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CD66491B-3F6D-2840-8E68-EF902253B749}" type="slidenum">
              <a:rPr lang="en-US"/>
              <a:pPr>
                <a:defRPr/>
              </a:pPr>
              <a:t>‹#›</a:t>
            </a:fld>
            <a:endParaRPr lang="en-US"/>
          </a:p>
        </p:txBody>
      </p:sp>
    </p:spTree>
    <p:extLst>
      <p:ext uri="{BB962C8B-B14F-4D97-AF65-F5344CB8AC3E}">
        <p14:creationId xmlns:p14="http://schemas.microsoft.com/office/powerpoint/2010/main" val="373889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2DE69B3-8DE8-4B4E-8C63-28BB54591D35}" type="slidenum">
              <a:rPr lang="en-US"/>
              <a:pPr>
                <a:defRPr/>
              </a:pPr>
              <a:t>‹#›</a:t>
            </a:fld>
            <a:endParaRPr lang="en-US"/>
          </a:p>
        </p:txBody>
      </p:sp>
    </p:spTree>
    <p:extLst>
      <p:ext uri="{BB962C8B-B14F-4D97-AF65-F5344CB8AC3E}">
        <p14:creationId xmlns:p14="http://schemas.microsoft.com/office/powerpoint/2010/main" val="310286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05BD446-6885-404F-8912-6C764D109A78}" type="slidenum">
              <a:rPr lang="en-US"/>
              <a:pPr>
                <a:defRPr/>
              </a:pPr>
              <a:t>‹#›</a:t>
            </a:fld>
            <a:endParaRPr lang="en-US"/>
          </a:p>
        </p:txBody>
      </p:sp>
    </p:spTree>
    <p:extLst>
      <p:ext uri="{BB962C8B-B14F-4D97-AF65-F5344CB8AC3E}">
        <p14:creationId xmlns:p14="http://schemas.microsoft.com/office/powerpoint/2010/main" val="176294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AC15177-0C49-0544-9B2A-45D967111135}" type="slidenum">
              <a:rPr lang="en-US"/>
              <a:pPr>
                <a:defRPr/>
              </a:pPr>
              <a:t>‹#›</a:t>
            </a:fld>
            <a:endParaRPr lang="en-US"/>
          </a:p>
        </p:txBody>
      </p:sp>
    </p:spTree>
    <p:extLst>
      <p:ext uri="{BB962C8B-B14F-4D97-AF65-F5344CB8AC3E}">
        <p14:creationId xmlns:p14="http://schemas.microsoft.com/office/powerpoint/2010/main" val="86314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66875"/>
            <a:ext cx="8229600" cy="43529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6AD1C5F9-FAF3-234C-A212-5E70944C33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9"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xStyles>
    <p:titleStyle>
      <a:lvl1pPr algn="l" rtl="0" eaLnBrk="0" fontAlgn="base" hangingPunct="0">
        <a:spcBef>
          <a:spcPct val="0"/>
        </a:spcBef>
        <a:spcAft>
          <a:spcPct val="0"/>
        </a:spcAft>
        <a:defRPr sz="3600">
          <a:solidFill>
            <a:srgbClr val="00408C"/>
          </a:solidFill>
          <a:latin typeface="+mj-lt"/>
          <a:ea typeface="ＭＳ Ｐゴシック" charset="0"/>
          <a:cs typeface="+mj-cs"/>
        </a:defRPr>
      </a:lvl1pPr>
      <a:lvl2pPr algn="l" rtl="0" eaLnBrk="0" fontAlgn="base" hangingPunct="0">
        <a:spcBef>
          <a:spcPct val="0"/>
        </a:spcBef>
        <a:spcAft>
          <a:spcPct val="0"/>
        </a:spcAft>
        <a:defRPr sz="3600">
          <a:solidFill>
            <a:srgbClr val="00408C"/>
          </a:solidFill>
          <a:latin typeface="Arial" charset="0"/>
          <a:ea typeface="ＭＳ Ｐゴシック" charset="0"/>
          <a:cs typeface="Arial" charset="0"/>
        </a:defRPr>
      </a:lvl2pPr>
      <a:lvl3pPr algn="l" rtl="0" eaLnBrk="0" fontAlgn="base" hangingPunct="0">
        <a:spcBef>
          <a:spcPct val="0"/>
        </a:spcBef>
        <a:spcAft>
          <a:spcPct val="0"/>
        </a:spcAft>
        <a:defRPr sz="3600">
          <a:solidFill>
            <a:srgbClr val="00408C"/>
          </a:solidFill>
          <a:latin typeface="Arial" charset="0"/>
          <a:ea typeface="ＭＳ Ｐゴシック" charset="0"/>
          <a:cs typeface="Arial" charset="0"/>
        </a:defRPr>
      </a:lvl3pPr>
      <a:lvl4pPr algn="l" rtl="0" eaLnBrk="0" fontAlgn="base" hangingPunct="0">
        <a:spcBef>
          <a:spcPct val="0"/>
        </a:spcBef>
        <a:spcAft>
          <a:spcPct val="0"/>
        </a:spcAft>
        <a:defRPr sz="3600">
          <a:solidFill>
            <a:srgbClr val="00408C"/>
          </a:solidFill>
          <a:latin typeface="Arial" charset="0"/>
          <a:ea typeface="ＭＳ Ｐゴシック" charset="0"/>
          <a:cs typeface="Arial" charset="0"/>
        </a:defRPr>
      </a:lvl4pPr>
      <a:lvl5pPr algn="l" rtl="0" eaLnBrk="0" fontAlgn="base" hangingPunct="0">
        <a:spcBef>
          <a:spcPct val="0"/>
        </a:spcBef>
        <a:spcAft>
          <a:spcPct val="0"/>
        </a:spcAft>
        <a:defRPr sz="3600">
          <a:solidFill>
            <a:srgbClr val="00408C"/>
          </a:solidFill>
          <a:latin typeface="Arial" charset="0"/>
          <a:ea typeface="ＭＳ Ｐゴシック" charset="0"/>
          <a:cs typeface="Arial" charset="0"/>
        </a:defRPr>
      </a:lvl5pPr>
      <a:lvl6pPr marL="457200" algn="l" rtl="0" fontAlgn="base">
        <a:spcBef>
          <a:spcPct val="0"/>
        </a:spcBef>
        <a:spcAft>
          <a:spcPct val="0"/>
        </a:spcAft>
        <a:defRPr sz="3600">
          <a:solidFill>
            <a:srgbClr val="00408C"/>
          </a:solidFill>
          <a:latin typeface="Arial" charset="0"/>
          <a:ea typeface="Arial" charset="0"/>
          <a:cs typeface="Arial" charset="0"/>
        </a:defRPr>
      </a:lvl6pPr>
      <a:lvl7pPr marL="914400" algn="l" rtl="0" fontAlgn="base">
        <a:spcBef>
          <a:spcPct val="0"/>
        </a:spcBef>
        <a:spcAft>
          <a:spcPct val="0"/>
        </a:spcAft>
        <a:defRPr sz="3600">
          <a:solidFill>
            <a:srgbClr val="00408C"/>
          </a:solidFill>
          <a:latin typeface="Arial" charset="0"/>
          <a:ea typeface="Arial" charset="0"/>
          <a:cs typeface="Arial" charset="0"/>
        </a:defRPr>
      </a:lvl7pPr>
      <a:lvl8pPr marL="1371600" algn="l" rtl="0" fontAlgn="base">
        <a:spcBef>
          <a:spcPct val="0"/>
        </a:spcBef>
        <a:spcAft>
          <a:spcPct val="0"/>
        </a:spcAft>
        <a:defRPr sz="3600">
          <a:solidFill>
            <a:srgbClr val="00408C"/>
          </a:solidFill>
          <a:latin typeface="Arial" charset="0"/>
          <a:ea typeface="Arial" charset="0"/>
          <a:cs typeface="Arial" charset="0"/>
        </a:defRPr>
      </a:lvl8pPr>
      <a:lvl9pPr marL="1828800" algn="l" rtl="0" fontAlgn="base">
        <a:spcBef>
          <a:spcPct val="0"/>
        </a:spcBef>
        <a:spcAft>
          <a:spcPct val="0"/>
        </a:spcAft>
        <a:defRPr sz="3600">
          <a:solidFill>
            <a:srgbClr val="00408C"/>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Blip>
          <a:blip r:embed="rId14"/>
        </a:buBlip>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Blip>
          <a:blip r:embed="rId14"/>
        </a:buBlip>
        <a:defRPr sz="24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4"/>
        </a:buBlip>
        <a:defRPr sz="24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4"/>
        </a:buBlip>
        <a:defRPr sz="24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4"/>
        </a:buBlip>
        <a:defRPr sz="2400">
          <a:solidFill>
            <a:schemeClr val="tx1"/>
          </a:solidFill>
          <a:latin typeface="+mn-lt"/>
          <a:ea typeface="+mn-ea"/>
          <a:cs typeface="+mn-cs"/>
        </a:defRPr>
      </a:lvl5pPr>
      <a:lvl6pPr marL="2514600" indent="-228600" algn="l" rtl="0" fontAlgn="base">
        <a:spcBef>
          <a:spcPct val="20000"/>
        </a:spcBef>
        <a:spcAft>
          <a:spcPct val="0"/>
        </a:spcAft>
        <a:buBlip>
          <a:blip r:embed="rId14"/>
        </a:buBlip>
        <a:defRPr sz="2400">
          <a:solidFill>
            <a:schemeClr val="tx1"/>
          </a:solidFill>
          <a:latin typeface="+mn-lt"/>
          <a:ea typeface="+mn-ea"/>
          <a:cs typeface="+mn-cs"/>
        </a:defRPr>
      </a:lvl6pPr>
      <a:lvl7pPr marL="2971800" indent="-228600" algn="l" rtl="0" fontAlgn="base">
        <a:spcBef>
          <a:spcPct val="20000"/>
        </a:spcBef>
        <a:spcAft>
          <a:spcPct val="0"/>
        </a:spcAft>
        <a:buBlip>
          <a:blip r:embed="rId14"/>
        </a:buBlip>
        <a:defRPr sz="2400">
          <a:solidFill>
            <a:schemeClr val="tx1"/>
          </a:solidFill>
          <a:latin typeface="+mn-lt"/>
          <a:ea typeface="+mn-ea"/>
          <a:cs typeface="+mn-cs"/>
        </a:defRPr>
      </a:lvl7pPr>
      <a:lvl8pPr marL="3429000" indent="-228600" algn="l" rtl="0" fontAlgn="base">
        <a:spcBef>
          <a:spcPct val="20000"/>
        </a:spcBef>
        <a:spcAft>
          <a:spcPct val="0"/>
        </a:spcAft>
        <a:buBlip>
          <a:blip r:embed="rId14"/>
        </a:buBlip>
        <a:defRPr sz="2400">
          <a:solidFill>
            <a:schemeClr val="tx1"/>
          </a:solidFill>
          <a:latin typeface="+mn-lt"/>
          <a:ea typeface="+mn-ea"/>
          <a:cs typeface="+mn-cs"/>
        </a:defRPr>
      </a:lvl8pPr>
      <a:lvl9pPr marL="3886200" indent="-228600" algn="l" rtl="0" fontAlgn="base">
        <a:spcBef>
          <a:spcPct val="20000"/>
        </a:spcBef>
        <a:spcAft>
          <a:spcPct val="0"/>
        </a:spcAft>
        <a:buBlip>
          <a:blip r:embed="rId14"/>
        </a:buBlip>
        <a:defRPr sz="24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081224&amp;DB=EPODOC&amp;locale=en_EP&amp;CC=EP&amp;NR=2006651A2&amp;KC=A2&amp;ND=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101027&amp;DB=EPODOC&amp;locale=en_EP&amp;CC=EP&amp;NR=2006651B1&amp;KC=B1&amp;ND=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110915&amp;DB=worldwide.espacenet.com&amp;locale=en_EP&amp;CC=WO&amp;NR=2011112662A1&amp;KC=A1&amp;ND=7http://worldwide.espacenet.com/publicationDetails/originalDocument?FT=D&amp;date=20110915&amp;DB=worldwide.espacenet.com&amp;locale=en_EP&amp;CC=WO&amp;NR=2011112662A1&amp;KC=A1&amp;ND=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orldwide.espacenet.com/publicationDetails/originalDocument?FT=D&amp;date=20140701&amp;DB=worldwide.espacenet.com&amp;locale=en_EP&amp;CC=US&amp;NR=8765734B2&amp;KC=B2&amp;ND=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ipindia.nic.in/PatentOfficeProcedure/PatentOfficeProcedure_2009.pdf" TargetMode="External"/><Relationship Id="rId3" Type="http://schemas.openxmlformats.org/officeDocument/2006/relationships/hyperlink" Target="http://www.epo.org/law-practice/legal-texts/guidelines.html" TargetMode="External"/><Relationship Id="rId7" Type="http://schemas.openxmlformats.org/officeDocument/2006/relationships/hyperlink" Target="http://ipindia.nic.in/ipr/patent/DraftPatent_Manual_2008.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pma.de/docs/service/formulare_eng/patent_eng/4/p2796_1.pdf" TargetMode="External"/><Relationship Id="rId5" Type="http://schemas.openxmlformats.org/officeDocument/2006/relationships/hyperlink" Target="http://www.wipo.int/export/sites/www/pct/en/texts/pdf/ispe.pdf" TargetMode="External"/><Relationship Id="rId4" Type="http://schemas.openxmlformats.org/officeDocument/2006/relationships/hyperlink" Target="http://documents.epo.org/projects/babylon/eponet.nsf/0/7ffc755ad943703dc12576f00054cacc/$FILE/guidelines_2010_complete_en.pdf" TargetMode="External"/><Relationship Id="rId9" Type="http://schemas.openxmlformats.org/officeDocument/2006/relationships/hyperlink" Target="http://www.uspto.gov/web/offices/pac/mpep/documents/2100.ht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wipo.int/edocs/mdocs/scp/en/scp_13/scp_13_3.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subTitle" idx="1"/>
          </p:nvPr>
        </p:nvSpPr>
        <p:spPr>
          <a:xfrm>
            <a:off x="1219200" y="3657600"/>
            <a:ext cx="7924800" cy="1333500"/>
          </a:xfrm>
          <a:noFill/>
        </p:spPr>
        <p:txBody>
          <a:bodyPr/>
          <a:lstStyle/>
          <a:p>
            <a:pPr eaLnBrk="1" hangingPunct="1"/>
            <a:r>
              <a:rPr lang="en-US" sz="3000" dirty="0">
                <a:solidFill>
                  <a:srgbClr val="00408C"/>
                </a:solidFill>
                <a:latin typeface="Arial" charset="0"/>
                <a:ea typeface="ヒラギノ角ゴ Pro W3" charset="0"/>
                <a:cs typeface="ヒラギノ角ゴ Pro W3" charset="0"/>
              </a:rPr>
              <a:t>Topic 2A: </a:t>
            </a:r>
            <a:r>
              <a:rPr lang="en-US" sz="3000" b="1" dirty="0">
                <a:solidFill>
                  <a:srgbClr val="00408C"/>
                </a:solidFill>
                <a:latin typeface="Arial" charset="0"/>
                <a:ea typeface="ヒラギノ角ゴ Pro W3" charset="0"/>
                <a:cs typeface="ヒラギノ角ゴ Pro W3" charset="0"/>
              </a:rPr>
              <a:t>Substantive Patent Examination</a:t>
            </a:r>
            <a:endParaRPr lang="en-US" sz="2600" dirty="0">
              <a:solidFill>
                <a:srgbClr val="00408C"/>
              </a:solidFill>
              <a:latin typeface="Arial" charset="0"/>
              <a:ea typeface="ヒラギノ角ゴ Pro W3" charset="0"/>
              <a:cs typeface="ヒラギノ角ゴ Pro W3" charset="0"/>
            </a:endParaRPr>
          </a:p>
        </p:txBody>
      </p:sp>
      <p:sp>
        <p:nvSpPr>
          <p:cNvPr id="14338" name="Rectangle 6"/>
          <p:cNvSpPr>
            <a:spLocks noChangeArrowheads="1"/>
          </p:cNvSpPr>
          <p:nvPr/>
        </p:nvSpPr>
        <p:spPr bwMode="auto">
          <a:xfrm>
            <a:off x="914400" y="3284538"/>
            <a:ext cx="381000" cy="381000"/>
          </a:xfrm>
          <a:prstGeom prst="rect">
            <a:avLst/>
          </a:prstGeom>
          <a:solidFill>
            <a:srgbClr val="3399FF"/>
          </a:solidFill>
          <a:ln>
            <a:noFill/>
          </a:ln>
          <a:extLst>
            <a:ext uri="{91240B29-F687-4f45-9708-019B960494DF}">
              <a14:hiddenLine xmlns="" xmlns:a14="http://schemas.microsoft.com/office/drawing/2010/main" w="0">
                <a:solidFill>
                  <a:srgbClr val="000000"/>
                </a:solidFill>
                <a:miter lim="800000"/>
                <a:headEnd/>
                <a:tailEnd/>
              </a14:hiddenLine>
            </a:ext>
          </a:extLst>
        </p:spPr>
        <p:txBody>
          <a:bodyPr wrap="none" anchor="ctr"/>
          <a:lstStyle/>
          <a:p>
            <a:endParaRPr lang="de-DE">
              <a:cs typeface="Arial" charset="0"/>
            </a:endParaRPr>
          </a:p>
        </p:txBody>
      </p:sp>
      <p:sp>
        <p:nvSpPr>
          <p:cNvPr id="14339" name="Rectangle 7"/>
          <p:cNvSpPr>
            <a:spLocks noChangeArrowheads="1"/>
          </p:cNvSpPr>
          <p:nvPr/>
        </p:nvSpPr>
        <p:spPr bwMode="auto">
          <a:xfrm>
            <a:off x="900113" y="5092476"/>
            <a:ext cx="7416800" cy="712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US" sz="1800" dirty="0">
                <a:solidFill>
                  <a:srgbClr val="00408C"/>
                </a:solidFill>
                <a:ea typeface="ヒラギノ角ゴ Pro W3" charset="0"/>
                <a:cs typeface="ヒラギノ角ゴ Pro W3" charset="0"/>
              </a:rPr>
              <a:t>Lutz </a:t>
            </a:r>
            <a:r>
              <a:rPr lang="en-US" sz="1800" dirty="0" err="1">
                <a:solidFill>
                  <a:srgbClr val="00408C"/>
                </a:solidFill>
                <a:ea typeface="ヒラギノ角ゴ Pro W3" charset="0"/>
                <a:cs typeface="ヒラギノ角ゴ Pro W3" charset="0"/>
              </a:rPr>
              <a:t>Mailänder</a:t>
            </a:r>
            <a:endParaRPr lang="en-US" sz="1800" dirty="0">
              <a:solidFill>
                <a:srgbClr val="00408C"/>
              </a:solidFill>
              <a:ea typeface="ヒラギノ角ゴ Pro W3" charset="0"/>
              <a:cs typeface="ヒラギノ角ゴ Pro W3" charset="0"/>
            </a:endParaRPr>
          </a:p>
          <a:p>
            <a:pPr>
              <a:spcBef>
                <a:spcPct val="20000"/>
              </a:spcBef>
            </a:pPr>
            <a:r>
              <a:rPr lang="en-US" sz="1800" dirty="0">
                <a:solidFill>
                  <a:srgbClr val="00408C"/>
                </a:solidFill>
                <a:ea typeface="ヒラギノ角ゴ Pro W3" charset="0"/>
                <a:cs typeface="ヒラギノ角ゴ Pro W3" charset="0"/>
              </a:rPr>
              <a:t>Head, International Cooperation on Examination and Training Section</a:t>
            </a:r>
          </a:p>
        </p:txBody>
      </p:sp>
      <p:sp>
        <p:nvSpPr>
          <p:cNvPr id="14340" name="Text Box 5"/>
          <p:cNvSpPr txBox="1">
            <a:spLocks noChangeArrowheads="1"/>
          </p:cNvSpPr>
          <p:nvPr/>
        </p:nvSpPr>
        <p:spPr bwMode="auto">
          <a:xfrm>
            <a:off x="6311900" y="5942285"/>
            <a:ext cx="2147888" cy="72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nSpc>
                <a:spcPct val="40000"/>
              </a:lnSpc>
            </a:pPr>
            <a:endParaRPr lang="en-US" sz="1300" dirty="0">
              <a:solidFill>
                <a:srgbClr val="3399FF"/>
              </a:solidFill>
              <a:latin typeface="Arial Black" charset="0"/>
              <a:ea typeface="ヒラギノ角ゴ Pro W3" charset="0"/>
              <a:cs typeface="ヒラギノ角ゴ Pro W3" charset="0"/>
            </a:endParaRPr>
          </a:p>
          <a:p>
            <a:pPr>
              <a:lnSpc>
                <a:spcPct val="40000"/>
              </a:lnSpc>
            </a:pPr>
            <a:r>
              <a:rPr lang="en-US" sz="1300" dirty="0">
                <a:solidFill>
                  <a:srgbClr val="3399FF"/>
                </a:solidFill>
                <a:latin typeface="Arial Black" charset="0"/>
                <a:ea typeface="ヒラギノ角ゴ Pro W3" charset="0"/>
                <a:cs typeface="ヒラギノ角ゴ Pro W3" charset="0"/>
              </a:rPr>
              <a:t>Teheran</a:t>
            </a:r>
          </a:p>
          <a:p>
            <a:pPr>
              <a:lnSpc>
                <a:spcPct val="40000"/>
              </a:lnSpc>
            </a:pPr>
            <a:r>
              <a:rPr lang="en-US" sz="1300" dirty="0">
                <a:solidFill>
                  <a:srgbClr val="3399FF"/>
                </a:solidFill>
                <a:latin typeface="Arial Black" charset="0"/>
                <a:ea typeface="ヒラギノ角ゴ Pro W3" charset="0"/>
                <a:cs typeface="ヒラギノ角ゴ Pro W3" charset="0"/>
              </a:rPr>
              <a:t>Deember 17,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a:spLocks noChangeArrowheads="1"/>
          </p:cNvSpPr>
          <p:nvPr/>
        </p:nvSpPr>
        <p:spPr bwMode="auto">
          <a:xfrm>
            <a:off x="4191000" y="2819400"/>
            <a:ext cx="3581400" cy="3429000"/>
          </a:xfrm>
          <a:prstGeom prst="roundRect">
            <a:avLst>
              <a:gd name="adj" fmla="val 16667"/>
            </a:avLst>
          </a:prstGeom>
          <a:solidFill>
            <a:srgbClr val="FF0000"/>
          </a:solidFill>
          <a:ln>
            <a:noFill/>
          </a:ln>
          <a:effectLst>
            <a:outerShdw blurRad="50800" dist="38100" dir="2700000" rotWithShape="0">
              <a:srgbClr val="000000">
                <a:alpha val="42998"/>
              </a:srgbClr>
            </a:outerShdw>
          </a:effectLst>
          <a:extLst>
            <a:ext uri="{91240B29-F687-4f45-9708-019B960494DF}">
              <a14:hiddenLine xmlns="" xmlns:a14="http://schemas.microsoft.com/office/drawing/2010/main" w="22225">
                <a:solidFill>
                  <a:srgbClr val="000000"/>
                </a:solidFill>
                <a:round/>
                <a:headEnd/>
                <a:tailEnd/>
              </a14:hiddenLine>
            </a:ext>
          </a:extLst>
        </p:spPr>
        <p:txBody>
          <a:bodyPr anchor="ctr"/>
          <a:lstStyle/>
          <a:p>
            <a:pPr algn="ctr">
              <a:defRPr/>
            </a:pPr>
            <a:endParaRPr lang="de-DE" sz="1800">
              <a:solidFill>
                <a:srgbClr val="FFFFFF"/>
              </a:solidFill>
              <a:latin typeface="+mn-lt"/>
              <a:ea typeface="+mn-ea"/>
              <a:cs typeface="+mn-cs"/>
            </a:endParaRPr>
          </a:p>
        </p:txBody>
      </p:sp>
      <p:sp>
        <p:nvSpPr>
          <p:cNvPr id="10" name="Down Arrow Callout 9"/>
          <p:cNvSpPr>
            <a:spLocks noChangeArrowheads="1"/>
          </p:cNvSpPr>
          <p:nvPr/>
        </p:nvSpPr>
        <p:spPr bwMode="auto">
          <a:xfrm>
            <a:off x="585788" y="39624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Substantive Examination</a:t>
            </a:r>
          </a:p>
        </p:txBody>
      </p:sp>
      <p:sp>
        <p:nvSpPr>
          <p:cNvPr id="41" name="Down Arrow Callout 40"/>
          <p:cNvSpPr>
            <a:spLocks noChangeArrowheads="1"/>
          </p:cNvSpPr>
          <p:nvPr/>
        </p:nvSpPr>
        <p:spPr bwMode="auto">
          <a:xfrm>
            <a:off x="585788" y="22098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prstDash val="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Arial" pitchFamily="-1" charset="0"/>
                <a:ea typeface="+mn-ea"/>
                <a:cs typeface="+mn-cs"/>
              </a:rPr>
              <a:t>Formal Examination</a:t>
            </a:r>
          </a:p>
        </p:txBody>
      </p:sp>
      <p:grpSp>
        <p:nvGrpSpPr>
          <p:cNvPr id="2" name="Group 16"/>
          <p:cNvGrpSpPr>
            <a:grpSpLocks/>
          </p:cNvGrpSpPr>
          <p:nvPr/>
        </p:nvGrpSpPr>
        <p:grpSpPr bwMode="auto">
          <a:xfrm>
            <a:off x="3633788" y="3124200"/>
            <a:ext cx="3962400" cy="1143000"/>
            <a:chOff x="3581400" y="3124200"/>
            <a:chExt cx="3962400" cy="1143000"/>
          </a:xfrm>
        </p:grpSpPr>
        <p:sp>
          <p:nvSpPr>
            <p:cNvPr id="11" name="Rectangle 28"/>
            <p:cNvSpPr>
              <a:spLocks noChangeArrowheads="1"/>
            </p:cNvSpPr>
            <p:nvPr/>
          </p:nvSpPr>
          <p:spPr bwMode="auto">
            <a:xfrm>
              <a:off x="4343400" y="3429000"/>
              <a:ext cx="3200400" cy="838200"/>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defRPr/>
              </a:pPr>
              <a:r>
                <a:rPr lang="de-DE" sz="1800">
                  <a:solidFill>
                    <a:srgbClr val="000000"/>
                  </a:solidFill>
                  <a:latin typeface="Wingdings" pitchFamily="-1" charset="2"/>
                  <a:ea typeface="+mn-ea"/>
                  <a:cs typeface="+mn-cs"/>
                </a:rPr>
                <a:t></a:t>
              </a:r>
              <a:r>
                <a:rPr lang="de-DE" sz="1800">
                  <a:solidFill>
                    <a:srgbClr val="000000"/>
                  </a:solidFill>
                  <a:latin typeface="+mn-lt"/>
                  <a:ea typeface="+mn-ea"/>
                  <a:cs typeface="+mn-cs"/>
                </a:rPr>
                <a:t> </a:t>
              </a:r>
              <a:r>
                <a:rPr lang="de-DE" sz="1800" b="1">
                  <a:solidFill>
                    <a:srgbClr val="000000"/>
                  </a:solidFill>
                  <a:latin typeface="+mn-lt"/>
                  <a:ea typeface="+mn-ea"/>
                  <a:cs typeface="+mn-cs"/>
                </a:rPr>
                <a:t>Novelty</a:t>
              </a:r>
            </a:p>
            <a:p>
              <a:pPr>
                <a:defRPr/>
              </a:pPr>
              <a:r>
                <a:rPr lang="de-DE" sz="1800">
                  <a:solidFill>
                    <a:srgbClr val="000000"/>
                  </a:solidFill>
                  <a:latin typeface="Wingdings" pitchFamily="-1" charset="2"/>
                  <a:ea typeface="+mn-ea"/>
                  <a:cs typeface="+mn-cs"/>
                </a:rPr>
                <a:t></a:t>
              </a:r>
              <a:r>
                <a:rPr lang="de-DE" sz="1800">
                  <a:solidFill>
                    <a:srgbClr val="000000"/>
                  </a:solidFill>
                  <a:latin typeface="+mn-lt"/>
                  <a:ea typeface="+mn-ea"/>
                  <a:cs typeface="+mn-cs"/>
                </a:rPr>
                <a:t> </a:t>
              </a:r>
              <a:r>
                <a:rPr lang="de-DE" sz="1800" b="1">
                  <a:solidFill>
                    <a:srgbClr val="000000"/>
                  </a:solidFill>
                  <a:latin typeface="+mn-lt"/>
                  <a:ea typeface="+mn-ea"/>
                  <a:cs typeface="+mn-cs"/>
                </a:rPr>
                <a:t>Inventive Step</a:t>
              </a:r>
            </a:p>
          </p:txBody>
        </p:sp>
        <p:cxnSp>
          <p:nvCxnSpPr>
            <p:cNvPr id="40" name="Straight Arrow Connector 39"/>
            <p:cNvCxnSpPr>
              <a:cxnSpLocks noChangeShapeType="1"/>
            </p:cNvCxnSpPr>
            <p:nvPr/>
          </p:nvCxnSpPr>
          <p:spPr bwMode="auto">
            <a:xfrm>
              <a:off x="3581400" y="4111625"/>
              <a:ext cx="762000" cy="3175"/>
            </a:xfrm>
            <a:prstGeom prst="straightConnector1">
              <a:avLst/>
            </a:prstGeom>
            <a:noFill/>
            <a:ln w="63500">
              <a:solidFill>
                <a:srgbClr val="FFFF00"/>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2" name="Rectangle 18"/>
            <p:cNvSpPr>
              <a:spLocks noChangeArrowheads="1"/>
            </p:cNvSpPr>
            <p:nvPr/>
          </p:nvSpPr>
          <p:spPr bwMode="auto">
            <a:xfrm>
              <a:off x="4343400" y="3124200"/>
              <a:ext cx="3200400" cy="304800"/>
            </a:xfrm>
            <a:prstGeom prst="rect">
              <a:avLst/>
            </a:prstGeom>
            <a:solidFill>
              <a:srgbClr val="D9D9D9"/>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defRPr/>
              </a:pPr>
              <a:r>
                <a:rPr lang="de-DE" sz="1800">
                  <a:solidFill>
                    <a:srgbClr val="000000"/>
                  </a:solidFill>
                  <a:latin typeface="+mn-lt"/>
                  <a:ea typeface="+mn-ea"/>
                  <a:cs typeface="+mn-cs"/>
                </a:rPr>
                <a:t>Basic requirements:</a:t>
              </a:r>
            </a:p>
          </p:txBody>
        </p:sp>
      </p:grpSp>
      <p:grpSp>
        <p:nvGrpSpPr>
          <p:cNvPr id="3" name="Group 17"/>
          <p:cNvGrpSpPr>
            <a:grpSpLocks/>
          </p:cNvGrpSpPr>
          <p:nvPr/>
        </p:nvGrpSpPr>
        <p:grpSpPr bwMode="auto">
          <a:xfrm>
            <a:off x="4395788" y="4279900"/>
            <a:ext cx="2987675" cy="665163"/>
            <a:chOff x="4343400" y="4279900"/>
            <a:chExt cx="2987118" cy="664884"/>
          </a:xfrm>
        </p:grpSpPr>
        <p:sp>
          <p:nvSpPr>
            <p:cNvPr id="20" name="Rectangle 19"/>
            <p:cNvSpPr>
              <a:spLocks noChangeArrowheads="1"/>
            </p:cNvSpPr>
            <p:nvPr/>
          </p:nvSpPr>
          <p:spPr bwMode="auto">
            <a:xfrm>
              <a:off x="4343400" y="4568704"/>
              <a:ext cx="2987118" cy="376080"/>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wrap="none" anchor="ctr">
              <a:spAutoFit/>
            </a:bodyPr>
            <a:lstStyle/>
            <a:p>
              <a:pPr>
                <a:defRPr/>
              </a:pPr>
              <a:r>
                <a:rPr lang="de-DE" sz="1800" b="1">
                  <a:solidFill>
                    <a:srgbClr val="000000"/>
                  </a:solidFill>
                  <a:latin typeface="+mn-lt"/>
                  <a:ea typeface="+mn-ea"/>
                  <a:cs typeface="+mn-cs"/>
                </a:rPr>
                <a:t>Comparison with prior art</a:t>
              </a:r>
            </a:p>
          </p:txBody>
        </p:sp>
        <p:cxnSp>
          <p:nvCxnSpPr>
            <p:cNvPr id="34" name="Straight Arrow Connector 33"/>
            <p:cNvCxnSpPr>
              <a:cxnSpLocks noChangeShapeType="1"/>
            </p:cNvCxnSpPr>
            <p:nvPr/>
          </p:nvCxnSpPr>
          <p:spPr bwMode="auto">
            <a:xfrm rot="5400000">
              <a:off x="5796519" y="4425095"/>
              <a:ext cx="291977" cy="1588"/>
            </a:xfrm>
            <a:prstGeom prst="straightConnector1">
              <a:avLst/>
            </a:prstGeom>
            <a:noFill/>
            <a:ln w="63500">
              <a:solidFill>
                <a:srgbClr val="0000FF"/>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4" name="Group 20"/>
          <p:cNvGrpSpPr>
            <a:grpSpLocks/>
          </p:cNvGrpSpPr>
          <p:nvPr/>
        </p:nvGrpSpPr>
        <p:grpSpPr bwMode="auto">
          <a:xfrm>
            <a:off x="4395788" y="4965700"/>
            <a:ext cx="3176587" cy="676275"/>
            <a:chOff x="4343400" y="4965700"/>
            <a:chExt cx="3176588" cy="676275"/>
          </a:xfrm>
        </p:grpSpPr>
        <p:sp>
          <p:nvSpPr>
            <p:cNvPr id="26" name="Rectangle 25"/>
            <p:cNvSpPr>
              <a:spLocks noChangeArrowheads="1"/>
            </p:cNvSpPr>
            <p:nvPr/>
          </p:nvSpPr>
          <p:spPr bwMode="auto">
            <a:xfrm>
              <a:off x="4343400" y="5265738"/>
              <a:ext cx="3176588" cy="376237"/>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spAutoFit/>
            </a:bodyPr>
            <a:lstStyle/>
            <a:p>
              <a:pPr algn="ctr">
                <a:defRPr/>
              </a:pPr>
              <a:r>
                <a:rPr lang="de-DE" sz="1800" b="1">
                  <a:solidFill>
                    <a:srgbClr val="000000"/>
                  </a:solidFill>
                  <a:latin typeface="+mn-lt"/>
                  <a:ea typeface="+mn-ea"/>
                  <a:cs typeface="+mn-cs"/>
                </a:rPr>
                <a:t>Search</a:t>
              </a:r>
            </a:p>
          </p:txBody>
        </p:sp>
        <p:cxnSp>
          <p:nvCxnSpPr>
            <p:cNvPr id="36" name="Straight Arrow Connector 35"/>
            <p:cNvCxnSpPr>
              <a:cxnSpLocks noChangeShapeType="1"/>
            </p:cNvCxnSpPr>
            <p:nvPr/>
          </p:nvCxnSpPr>
          <p:spPr bwMode="auto">
            <a:xfrm rot="5400000">
              <a:off x="5798345" y="5110956"/>
              <a:ext cx="292100" cy="1587"/>
            </a:xfrm>
            <a:prstGeom prst="straightConnector1">
              <a:avLst/>
            </a:prstGeom>
            <a:noFill/>
            <a:ln w="63500">
              <a:solidFill>
                <a:srgbClr val="0000FF"/>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25" name="Rectangle 24"/>
          <p:cNvSpPr>
            <a:spLocks noChangeArrowheads="1"/>
          </p:cNvSpPr>
          <p:nvPr/>
        </p:nvSpPr>
        <p:spPr bwMode="auto">
          <a:xfrm>
            <a:off x="4395788" y="5634038"/>
            <a:ext cx="3176587" cy="376237"/>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spAutoFit/>
          </a:bodyPr>
          <a:lstStyle/>
          <a:p>
            <a:pPr algn="ctr">
              <a:defRPr/>
            </a:pPr>
            <a:r>
              <a:rPr lang="de-DE" sz="1800" b="1">
                <a:solidFill>
                  <a:srgbClr val="FF0000"/>
                </a:solidFill>
                <a:latin typeface="+mn-lt"/>
                <a:ea typeface="+mn-ea"/>
                <a:cs typeface="+mn-cs"/>
              </a:rPr>
              <a:t>by technical expert</a:t>
            </a:r>
          </a:p>
        </p:txBody>
      </p:sp>
      <p:sp>
        <p:nvSpPr>
          <p:cNvPr id="36872" name="Title 4"/>
          <p:cNvSpPr>
            <a:spLocks/>
          </p:cNvSpPr>
          <p:nvPr/>
        </p:nvSpPr>
        <p:spPr bwMode="auto">
          <a:xfrm>
            <a:off x="457200" y="274638"/>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spcBef>
                <a:spcPct val="0"/>
              </a:spcBef>
            </a:pPr>
            <a:r>
              <a:rPr lang="de-DE" sz="3600">
                <a:solidFill>
                  <a:srgbClr val="00408C"/>
                </a:solidFill>
                <a:cs typeface="Arial" charset="0"/>
              </a:rPr>
              <a:t>Elements of pre-grant prosecution</a:t>
            </a:r>
            <a:endParaRPr lang="en-US" sz="3600">
              <a:solidFill>
                <a:srgbClr val="00408C"/>
              </a:solidFill>
              <a:cs typeface="Arial" charset="0"/>
            </a:endParaRPr>
          </a:p>
        </p:txBody>
      </p:sp>
      <p:grpSp>
        <p:nvGrpSpPr>
          <p:cNvPr id="5" name="Group 28"/>
          <p:cNvGrpSpPr>
            <a:grpSpLocks/>
          </p:cNvGrpSpPr>
          <p:nvPr/>
        </p:nvGrpSpPr>
        <p:grpSpPr bwMode="auto">
          <a:xfrm>
            <a:off x="3633788" y="1423988"/>
            <a:ext cx="4138612" cy="935037"/>
            <a:chOff x="3633788" y="1728788"/>
            <a:chExt cx="4138612" cy="934349"/>
          </a:xfrm>
        </p:grpSpPr>
        <p:sp>
          <p:nvSpPr>
            <p:cNvPr id="24" name="Rectangle 23"/>
            <p:cNvSpPr>
              <a:spLocks noChangeArrowheads="1"/>
            </p:cNvSpPr>
            <p:nvPr/>
          </p:nvSpPr>
          <p:spPr bwMode="auto">
            <a:xfrm>
              <a:off x="4343400" y="1728788"/>
              <a:ext cx="3429000" cy="837583"/>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r>
                <a:rPr lang="de-DE" sz="1800">
                  <a:solidFill>
                    <a:srgbClr val="000000"/>
                  </a:solidFill>
                  <a:latin typeface="+mn-lt"/>
                  <a:ea typeface="+mn-ea"/>
                  <a:cs typeface="+mn-cs"/>
                </a:rPr>
                <a:t>Some legislations only have registration after formality examination</a:t>
              </a:r>
            </a:p>
          </p:txBody>
        </p:sp>
        <p:cxnSp>
          <p:nvCxnSpPr>
            <p:cNvPr id="27" name="Straight Arrow Connector 26"/>
            <p:cNvCxnSpPr>
              <a:cxnSpLocks noChangeShapeType="1"/>
              <a:stCxn id="41" idx="3"/>
            </p:cNvCxnSpPr>
            <p:nvPr/>
          </p:nvCxnSpPr>
          <p:spPr bwMode="auto">
            <a:xfrm flipV="1">
              <a:off x="3633788" y="2133302"/>
              <a:ext cx="633412" cy="529835"/>
            </a:xfrm>
            <a:prstGeom prst="straightConnector1">
              <a:avLst/>
            </a:prstGeom>
            <a:noFill/>
            <a:ln w="38100">
              <a:solidFill>
                <a:srgbClr val="FFFF00"/>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30" name="TextBox 29"/>
          <p:cNvSpPr txBox="1">
            <a:spLocks noChangeArrowheads="1"/>
          </p:cNvSpPr>
          <p:nvPr/>
        </p:nvSpPr>
        <p:spPr bwMode="auto">
          <a:xfrm>
            <a:off x="4343400" y="6324600"/>
            <a:ext cx="3276600" cy="36988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r>
              <a:rPr lang="en-US" sz="1800" b="1">
                <a:cs typeface="Arial" charset="0"/>
              </a:rPr>
              <a:t>Use of external results</a:t>
            </a:r>
          </a:p>
        </p:txBody>
      </p:sp>
      <p:sp>
        <p:nvSpPr>
          <p:cNvPr id="29" name="Down Arrow Callout 28"/>
          <p:cNvSpPr>
            <a:spLocks noChangeArrowheads="1"/>
          </p:cNvSpPr>
          <p:nvPr/>
        </p:nvSpPr>
        <p:spPr bwMode="auto">
          <a:xfrm>
            <a:off x="609600" y="1447800"/>
            <a:ext cx="3048000" cy="457200"/>
          </a:xfrm>
          <a:prstGeom prst="downArrowCallout">
            <a:avLst>
              <a:gd name="adj1" fmla="val 25000"/>
              <a:gd name="adj2" fmla="val 25000"/>
              <a:gd name="adj3" fmla="val 25000"/>
              <a:gd name="adj4" fmla="val 64977"/>
            </a:avLst>
          </a:prstGeom>
          <a:solidFill>
            <a:srgbClr val="D1D1F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Filing</a:t>
            </a:r>
          </a:p>
        </p:txBody>
      </p:sp>
      <p:sp>
        <p:nvSpPr>
          <p:cNvPr id="31" name="Down Arrow Callout 30"/>
          <p:cNvSpPr>
            <a:spLocks noChangeArrowheads="1"/>
          </p:cNvSpPr>
          <p:nvPr/>
        </p:nvSpPr>
        <p:spPr bwMode="auto">
          <a:xfrm>
            <a:off x="609600" y="2866707"/>
            <a:ext cx="3048000" cy="565785"/>
          </a:xfrm>
          <a:prstGeom prst="downArrowCallout">
            <a:avLst>
              <a:gd name="adj1" fmla="val 24986"/>
              <a:gd name="adj2" fmla="val 24986"/>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spAutoFit/>
          </a:bodyPr>
          <a:lstStyle/>
          <a:p>
            <a:pPr algn="ctr">
              <a:defRPr/>
            </a:pPr>
            <a:r>
              <a:rPr lang="de-DE" sz="1800" dirty="0">
                <a:solidFill>
                  <a:srgbClr val="000000"/>
                </a:solidFill>
                <a:latin typeface="+mn-lt"/>
                <a:ea typeface="+mn-ea"/>
                <a:cs typeface="+mn-cs"/>
              </a:rPr>
              <a:t>Request for Examination ?</a:t>
            </a:r>
          </a:p>
        </p:txBody>
      </p:sp>
      <p:sp>
        <p:nvSpPr>
          <p:cNvPr id="35" name="Down Arrow Callout 34"/>
          <p:cNvSpPr>
            <a:spLocks noChangeArrowheads="1"/>
          </p:cNvSpPr>
          <p:nvPr/>
        </p:nvSpPr>
        <p:spPr bwMode="auto">
          <a:xfrm>
            <a:off x="609600" y="46482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Decision to grant/refuse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Arial" charset="0"/>
              </a:rPr>
              <a:t>Novelty</a:t>
            </a:r>
          </a:p>
        </p:txBody>
      </p:sp>
      <p:sp>
        <p:nvSpPr>
          <p:cNvPr id="18435" name="Content Placeholder 2"/>
          <p:cNvSpPr>
            <a:spLocks noGrp="1"/>
          </p:cNvSpPr>
          <p:nvPr>
            <p:ph idx="1"/>
          </p:nvPr>
        </p:nvSpPr>
        <p:spPr/>
        <p:txBody>
          <a:bodyPr/>
          <a:lstStyle/>
          <a:p>
            <a:pPr>
              <a:buFontTx/>
              <a:buNone/>
            </a:pPr>
            <a:r>
              <a:rPr lang="en-US">
                <a:latin typeface="Arial" charset="0"/>
              </a:rPr>
              <a:t>Section 7 (b):</a:t>
            </a:r>
          </a:p>
          <a:p>
            <a:pPr>
              <a:buFontTx/>
              <a:buNone/>
            </a:pPr>
            <a:endParaRPr lang="en-US">
              <a:latin typeface="Arial" charset="0"/>
            </a:endParaRPr>
          </a:p>
          <a:p>
            <a:r>
              <a:rPr lang="en-US">
                <a:latin typeface="Arial" charset="0"/>
              </a:rPr>
              <a:t> "</a:t>
            </a:r>
            <a:r>
              <a:rPr lang="en-GB">
                <a:latin typeface="Arial" charset="0"/>
              </a:rPr>
              <a:t>An invention is new, if it is not anticipated by </a:t>
            </a:r>
            <a:r>
              <a:rPr lang="en-GB" b="1">
                <a:latin typeface="Arial" charset="0"/>
              </a:rPr>
              <a:t>prior art</a:t>
            </a:r>
            <a:r>
              <a:rPr lang="en-GB">
                <a:latin typeface="Arial" charset="0"/>
              </a:rPr>
              <a:t>"</a:t>
            </a:r>
            <a:r>
              <a:rPr lang="de-DE">
                <a:latin typeface="Arial" charset="0"/>
              </a:rPr>
              <a:t> </a:t>
            </a:r>
            <a:endParaRPr lang="en-US">
              <a:latin typeface="Arial" charset="0"/>
            </a:endParaRPr>
          </a:p>
          <a:p>
            <a:endParaRPr lang="en-US">
              <a:latin typeface="Arial" charset="0"/>
            </a:endParaRPr>
          </a:p>
        </p:txBody>
      </p:sp>
      <p:grpSp>
        <p:nvGrpSpPr>
          <p:cNvPr id="20483" name="Group 4"/>
          <p:cNvGrpSpPr>
            <a:grpSpLocks/>
          </p:cNvGrpSpPr>
          <p:nvPr/>
        </p:nvGrpSpPr>
        <p:grpSpPr bwMode="auto">
          <a:xfrm>
            <a:off x="1331913" y="3598863"/>
            <a:ext cx="1543050" cy="2493962"/>
            <a:chOff x="6019800" y="3657600"/>
            <a:chExt cx="1524000" cy="1905000"/>
          </a:xfrm>
        </p:grpSpPr>
        <p:sp>
          <p:nvSpPr>
            <p:cNvPr id="5" name="Rectangle 4"/>
            <p:cNvSpPr/>
            <p:nvPr/>
          </p:nvSpPr>
          <p:spPr>
            <a:xfrm>
              <a:off x="6019800" y="3961963"/>
              <a:ext cx="1524000" cy="160063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dirty="0">
                  <a:solidFill>
                    <a:srgbClr val="000000"/>
                  </a:solidFill>
                </a:rPr>
                <a:t>Feature A</a:t>
              </a:r>
            </a:p>
            <a:p>
              <a:pPr>
                <a:defRPr/>
              </a:pPr>
              <a:r>
                <a:rPr lang="de-DE" dirty="0">
                  <a:solidFill>
                    <a:srgbClr val="000000"/>
                  </a:solidFill>
                </a:rPr>
                <a:t>Feature B</a:t>
              </a:r>
            </a:p>
            <a:p>
              <a:pPr>
                <a:defRPr/>
              </a:pPr>
              <a:r>
                <a:rPr lang="de-DE" dirty="0">
                  <a:solidFill>
                    <a:srgbClr val="000000"/>
                  </a:solidFill>
                </a:rPr>
                <a:t>Feature C</a:t>
              </a:r>
            </a:p>
            <a:p>
              <a:pPr>
                <a:defRPr/>
              </a:pPr>
              <a:r>
                <a:rPr lang="de-DE" dirty="0">
                  <a:solidFill>
                    <a:srgbClr val="000000"/>
                  </a:solidFill>
                </a:rPr>
                <a:t>Feature D</a:t>
              </a:r>
            </a:p>
          </p:txBody>
        </p:sp>
        <p:sp>
          <p:nvSpPr>
            <p:cNvPr id="6" name="Rectangle 5"/>
            <p:cNvSpPr/>
            <p:nvPr/>
          </p:nvSpPr>
          <p:spPr>
            <a:xfrm>
              <a:off x="6019800" y="3657600"/>
              <a:ext cx="1524000" cy="3043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a:solidFill>
                    <a:srgbClr val="000000"/>
                  </a:solidFill>
                </a:rPr>
                <a:t>Invention</a:t>
              </a:r>
            </a:p>
          </p:txBody>
        </p:sp>
      </p:grpSp>
      <p:sp>
        <p:nvSpPr>
          <p:cNvPr id="20484" name="TextBox 21"/>
          <p:cNvSpPr txBox="1">
            <a:spLocks noChangeArrowheads="1"/>
          </p:cNvSpPr>
          <p:nvPr/>
        </p:nvSpPr>
        <p:spPr bwMode="auto">
          <a:xfrm>
            <a:off x="533400" y="1676400"/>
            <a:ext cx="2438400" cy="461963"/>
          </a:xfrm>
          <a:prstGeom prst="rect">
            <a:avLst/>
          </a:prstGeom>
          <a:solidFill>
            <a:srgbClr val="CCFFCC"/>
          </a:solidFill>
          <a:ln w="9525">
            <a:solidFill>
              <a:srgbClr val="008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de-DE" dirty="0" err="1"/>
              <a:t>Section</a:t>
            </a:r>
            <a:r>
              <a:rPr lang="de-DE" dirty="0"/>
              <a:t> 5 (1)(a):</a:t>
            </a:r>
          </a:p>
        </p:txBody>
      </p:sp>
      <p:sp>
        <p:nvSpPr>
          <p:cNvPr id="2" name="Textfeld 1"/>
          <p:cNvSpPr txBox="1"/>
          <p:nvPr/>
        </p:nvSpPr>
        <p:spPr>
          <a:xfrm>
            <a:off x="4499992" y="4005064"/>
            <a:ext cx="2808287" cy="830262"/>
          </a:xfrm>
          <a:prstGeom prst="rect">
            <a:avLst/>
          </a:prstGeom>
          <a:solidFill>
            <a:schemeClr val="bg2">
              <a:lumMod val="20000"/>
              <a:lumOff val="80000"/>
            </a:schemeClr>
          </a:solidFill>
        </p:spPr>
        <p:txBody>
          <a:bodyPr>
            <a:spAutoFit/>
          </a:bodyPr>
          <a:lstStyle/>
          <a:p>
            <a:pPr algn="ctr">
              <a:defRPr/>
            </a:pPr>
            <a:r>
              <a:rPr lang="de-DE" dirty="0">
                <a:cs typeface="Arial" charset="0"/>
              </a:rPr>
              <a:t>"</a:t>
            </a:r>
            <a:r>
              <a:rPr lang="de-DE" dirty="0" err="1">
                <a:cs typeface="Arial" charset="0"/>
              </a:rPr>
              <a:t>Has</a:t>
            </a:r>
            <a:r>
              <a:rPr lang="de-DE" dirty="0">
                <a:cs typeface="Arial" charset="0"/>
              </a:rPr>
              <a:t> not </a:t>
            </a:r>
            <a:r>
              <a:rPr lang="de-DE" dirty="0" err="1">
                <a:cs typeface="Arial" charset="0"/>
              </a:rPr>
              <a:t>been</a:t>
            </a:r>
            <a:r>
              <a:rPr lang="de-DE" dirty="0">
                <a:cs typeface="Arial" charset="0"/>
              </a:rPr>
              <a:t> </a:t>
            </a:r>
            <a:r>
              <a:rPr lang="de-DE" dirty="0" err="1">
                <a:cs typeface="Arial" charset="0"/>
              </a:rPr>
              <a:t>invented</a:t>
            </a:r>
            <a:r>
              <a:rPr lang="de-DE" dirty="0">
                <a:cs typeface="Arial" charset="0"/>
              </a:rPr>
              <a:t> </a:t>
            </a:r>
            <a:r>
              <a:rPr lang="de-DE" dirty="0" err="1">
                <a:cs typeface="Arial" charset="0"/>
              </a:rPr>
              <a:t>before</a:t>
            </a:r>
            <a:r>
              <a:rPr lang="de-DE" dirty="0">
                <a:cs typeface="Arial" charset="0"/>
              </a:rPr>
              <a:t>" ?</a:t>
            </a:r>
          </a:p>
        </p:txBody>
      </p:sp>
    </p:spTree>
    <p:extLst>
      <p:ext uri="{BB962C8B-B14F-4D97-AF65-F5344CB8AC3E}">
        <p14:creationId xmlns:p14="http://schemas.microsoft.com/office/powerpoint/2010/main" val="152560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de-DE">
                <a:latin typeface="Arial" charset="0"/>
              </a:rPr>
              <a:t>Prior Art</a:t>
            </a:r>
          </a:p>
        </p:txBody>
      </p:sp>
      <p:sp>
        <p:nvSpPr>
          <p:cNvPr id="3" name="Content Placeholder 2"/>
          <p:cNvSpPr>
            <a:spLocks noGrp="1"/>
          </p:cNvSpPr>
          <p:nvPr>
            <p:ph idx="1"/>
          </p:nvPr>
        </p:nvSpPr>
        <p:spPr/>
        <p:txBody>
          <a:bodyPr/>
          <a:lstStyle/>
          <a:p>
            <a:pPr>
              <a:buFontTx/>
              <a:buNone/>
              <a:defRPr/>
            </a:pPr>
            <a:r>
              <a:rPr lang="de-DE" dirty="0" err="1">
                <a:ea typeface="+mn-ea"/>
              </a:rPr>
              <a:t>Section</a:t>
            </a:r>
            <a:r>
              <a:rPr lang="de-DE" dirty="0">
                <a:ea typeface="+mn-ea"/>
              </a:rPr>
              <a:t> 7 (b) (1)</a:t>
            </a:r>
          </a:p>
          <a:p>
            <a:pPr>
              <a:spcBef>
                <a:spcPts val="1176"/>
              </a:spcBef>
              <a:defRPr/>
            </a:pPr>
            <a:r>
              <a:rPr lang="en-GB" dirty="0">
                <a:ea typeface="+mn-ea"/>
              </a:rPr>
              <a:t>Prior art shall consist of </a:t>
            </a:r>
            <a:r>
              <a:rPr lang="en-GB" b="1" dirty="0">
                <a:ea typeface="+mn-ea"/>
              </a:rPr>
              <a:t>everything </a:t>
            </a:r>
            <a:r>
              <a:rPr lang="en-GB" b="1" dirty="0">
                <a:solidFill>
                  <a:srgbClr val="0000FF"/>
                </a:solidFill>
                <a:ea typeface="+mn-ea"/>
              </a:rPr>
              <a:t>disclosed to the public</a:t>
            </a:r>
            <a:r>
              <a:rPr lang="en-GB" b="1" dirty="0">
                <a:ea typeface="+mn-ea"/>
              </a:rPr>
              <a:t>, anywhere in the world</a:t>
            </a:r>
            <a:r>
              <a:rPr lang="en-GB" dirty="0">
                <a:ea typeface="+mn-ea"/>
              </a:rPr>
              <a:t>, </a:t>
            </a:r>
          </a:p>
          <a:p>
            <a:pPr indent="12700">
              <a:spcBef>
                <a:spcPts val="1176"/>
              </a:spcBef>
              <a:buFontTx/>
              <a:buNone/>
              <a:defRPr/>
            </a:pPr>
            <a:r>
              <a:rPr lang="en-GB" dirty="0">
                <a:ea typeface="+mn-ea"/>
              </a:rPr>
              <a:t>by publication in tangible form or by oral disclosure, by use or in any other way, </a:t>
            </a:r>
          </a:p>
          <a:p>
            <a:pPr indent="12700">
              <a:spcBef>
                <a:spcPts val="1176"/>
              </a:spcBef>
              <a:buFontTx/>
              <a:buNone/>
              <a:defRPr/>
            </a:pPr>
            <a:r>
              <a:rPr lang="en-GB" b="1" dirty="0">
                <a:ea typeface="+mn-ea"/>
              </a:rPr>
              <a:t>prior to the filing date </a:t>
            </a:r>
            <a:r>
              <a:rPr lang="en-GB" dirty="0">
                <a:ea typeface="+mn-ea"/>
              </a:rPr>
              <a:t>or, where appropriate, the </a:t>
            </a:r>
            <a:r>
              <a:rPr lang="en-GB" b="1" dirty="0">
                <a:ea typeface="+mn-ea"/>
              </a:rPr>
              <a:t>priority date</a:t>
            </a:r>
            <a:r>
              <a:rPr lang="en-GB" dirty="0">
                <a:ea typeface="+mn-ea"/>
              </a:rPr>
              <a:t>, of the application claiming the invention.</a:t>
            </a:r>
            <a:r>
              <a:rPr lang="de-DE" dirty="0">
                <a:ea typeface="+mn-ea"/>
              </a:rPr>
              <a:t> </a:t>
            </a:r>
          </a:p>
        </p:txBody>
      </p:sp>
      <p:sp>
        <p:nvSpPr>
          <p:cNvPr id="22531" name="TextBox 21"/>
          <p:cNvSpPr txBox="1">
            <a:spLocks noChangeArrowheads="1"/>
          </p:cNvSpPr>
          <p:nvPr/>
        </p:nvSpPr>
        <p:spPr bwMode="auto">
          <a:xfrm>
            <a:off x="533400" y="1676400"/>
            <a:ext cx="2667000" cy="461963"/>
          </a:xfrm>
          <a:prstGeom prst="rect">
            <a:avLst/>
          </a:prstGeom>
          <a:solidFill>
            <a:srgbClr val="CCFFCC"/>
          </a:solidFill>
          <a:ln w="9525">
            <a:solidFill>
              <a:srgbClr val="008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de-DE" dirty="0" err="1"/>
              <a:t>Section</a:t>
            </a:r>
            <a:r>
              <a:rPr lang="de-DE" dirty="0"/>
              <a:t> 5 (2)(b):</a:t>
            </a:r>
          </a:p>
        </p:txBody>
      </p:sp>
    </p:spTree>
    <p:extLst>
      <p:ext uri="{BB962C8B-B14F-4D97-AF65-F5344CB8AC3E}">
        <p14:creationId xmlns:p14="http://schemas.microsoft.com/office/powerpoint/2010/main" val="90983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2"/>
          <p:cNvSpPr>
            <a:spLocks noChangeArrowheads="1"/>
          </p:cNvSpPr>
          <p:nvPr/>
        </p:nvSpPr>
        <p:spPr bwMode="auto">
          <a:xfrm>
            <a:off x="3424238" y="3589338"/>
            <a:ext cx="1477962" cy="1524000"/>
          </a:xfrm>
          <a:prstGeom prst="ellipse">
            <a:avLst/>
          </a:prstGeom>
          <a:solidFill>
            <a:srgbClr val="FFFF66"/>
          </a:solidFill>
          <a:ln w="9525">
            <a:solidFill>
              <a:schemeClr val="tx1"/>
            </a:solidFill>
            <a:round/>
            <a:headEnd/>
            <a:tailEnd/>
          </a:ln>
        </p:spPr>
        <p:txBody>
          <a:bodyPr wrap="none" anchor="ctr"/>
          <a:lstStyle/>
          <a:p>
            <a:pPr algn="ctr"/>
            <a:r>
              <a:rPr lang="de-CH" sz="2200"/>
              <a:t>State</a:t>
            </a:r>
            <a:r>
              <a:rPr lang="de-CH" sz="2200">
                <a:latin typeface="Helvetica" charset="0"/>
              </a:rPr>
              <a:t> </a:t>
            </a:r>
            <a:r>
              <a:rPr lang="de-CH" sz="2200"/>
              <a:t>of</a:t>
            </a:r>
            <a:r>
              <a:rPr lang="de-CH" sz="2200">
                <a:latin typeface="Helvetica" charset="0"/>
              </a:rPr>
              <a:t> </a:t>
            </a:r>
          </a:p>
          <a:p>
            <a:pPr algn="ctr"/>
            <a:r>
              <a:rPr lang="de-CH" sz="2200"/>
              <a:t>the</a:t>
            </a:r>
            <a:r>
              <a:rPr lang="de-CH" sz="2200">
                <a:latin typeface="Helvetica" charset="0"/>
              </a:rPr>
              <a:t> </a:t>
            </a:r>
            <a:r>
              <a:rPr lang="de-CH" sz="2200"/>
              <a:t>art</a:t>
            </a:r>
            <a:endParaRPr lang="en-GB" sz="2200"/>
          </a:p>
        </p:txBody>
      </p:sp>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3733800"/>
            <a:ext cx="1619250"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2005013"/>
            <a:ext cx="1406525" cy="133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 Box 10"/>
          <p:cNvSpPr txBox="1">
            <a:spLocks noChangeArrowheads="1"/>
          </p:cNvSpPr>
          <p:nvPr/>
        </p:nvSpPr>
        <p:spPr bwMode="auto">
          <a:xfrm>
            <a:off x="698500" y="2365375"/>
            <a:ext cx="2511425" cy="436563"/>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de-CH" sz="2200"/>
              <a:t>written</a:t>
            </a:r>
            <a:r>
              <a:rPr lang="de-CH" sz="2200">
                <a:latin typeface="Helvetica" charset="0"/>
              </a:rPr>
              <a:t> </a:t>
            </a:r>
            <a:r>
              <a:rPr lang="de-CH" sz="2200"/>
              <a:t>description</a:t>
            </a:r>
            <a:endParaRPr lang="en-GB" sz="2200"/>
          </a:p>
        </p:txBody>
      </p:sp>
      <p:grpSp>
        <p:nvGrpSpPr>
          <p:cNvPr id="23557" name="Group 23"/>
          <p:cNvGrpSpPr>
            <a:grpSpLocks/>
          </p:cNvGrpSpPr>
          <p:nvPr/>
        </p:nvGrpSpPr>
        <p:grpSpPr bwMode="auto">
          <a:xfrm>
            <a:off x="4354513" y="4454525"/>
            <a:ext cx="2276475" cy="1349375"/>
            <a:chOff x="4354513" y="4454525"/>
            <a:chExt cx="2276475" cy="1349375"/>
          </a:xfrm>
        </p:grpSpPr>
        <p:pic>
          <p:nvPicPr>
            <p:cNvPr id="235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025" y="4454525"/>
              <a:ext cx="1477963"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76" name="Line 13"/>
            <p:cNvSpPr>
              <a:spLocks noChangeShapeType="1"/>
            </p:cNvSpPr>
            <p:nvPr/>
          </p:nvSpPr>
          <p:spPr bwMode="auto">
            <a:xfrm>
              <a:off x="4354513" y="5102225"/>
              <a:ext cx="282575"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grpSp>
      <p:sp>
        <p:nvSpPr>
          <p:cNvPr id="23558" name="Line 14"/>
          <p:cNvSpPr>
            <a:spLocks noChangeShapeType="1"/>
          </p:cNvSpPr>
          <p:nvPr/>
        </p:nvSpPr>
        <p:spPr bwMode="auto">
          <a:xfrm flipH="1" flipV="1">
            <a:off x="2959100" y="2870200"/>
            <a:ext cx="863600" cy="7921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grpSp>
        <p:nvGrpSpPr>
          <p:cNvPr id="23559" name="Group 21"/>
          <p:cNvGrpSpPr>
            <a:grpSpLocks/>
          </p:cNvGrpSpPr>
          <p:nvPr/>
        </p:nvGrpSpPr>
        <p:grpSpPr bwMode="auto">
          <a:xfrm>
            <a:off x="533400" y="4670425"/>
            <a:ext cx="3213100" cy="2111375"/>
            <a:chOff x="533400" y="4670425"/>
            <a:chExt cx="3213100" cy="2111375"/>
          </a:xfrm>
        </p:grpSpPr>
        <p:pic>
          <p:nvPicPr>
            <p:cNvPr id="2357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0638" y="5029200"/>
              <a:ext cx="11858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73" name="Text Box 9"/>
            <p:cNvSpPr txBox="1">
              <a:spLocks noChangeArrowheads="1"/>
            </p:cNvSpPr>
            <p:nvPr/>
          </p:nvSpPr>
          <p:spPr bwMode="auto">
            <a:xfrm>
              <a:off x="533400" y="4837113"/>
              <a:ext cx="2090738" cy="436562"/>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de-CH" sz="2200"/>
                <a:t>oral</a:t>
              </a:r>
              <a:r>
                <a:rPr lang="de-CH" sz="2200">
                  <a:latin typeface="Helvetica" charset="0"/>
                </a:rPr>
                <a:t> </a:t>
              </a:r>
              <a:r>
                <a:rPr lang="de-CH" sz="2200"/>
                <a:t>description</a:t>
              </a:r>
              <a:endParaRPr lang="en-GB" sz="2200"/>
            </a:p>
          </p:txBody>
        </p:sp>
        <p:sp>
          <p:nvSpPr>
            <p:cNvPr id="23574" name="Line 15"/>
            <p:cNvSpPr>
              <a:spLocks noChangeShapeType="1"/>
            </p:cNvSpPr>
            <p:nvPr/>
          </p:nvSpPr>
          <p:spPr bwMode="auto">
            <a:xfrm flipV="1">
              <a:off x="2643188" y="4670425"/>
              <a:ext cx="847725" cy="282575"/>
            </a:xfrm>
            <a:prstGeom prst="line">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de-DE"/>
            </a:p>
          </p:txBody>
        </p:sp>
      </p:grpSp>
      <p:grpSp>
        <p:nvGrpSpPr>
          <p:cNvPr id="23560" name="Group 22"/>
          <p:cNvGrpSpPr>
            <a:grpSpLocks/>
          </p:cNvGrpSpPr>
          <p:nvPr/>
        </p:nvGrpSpPr>
        <p:grpSpPr bwMode="auto">
          <a:xfrm>
            <a:off x="4886325" y="2149475"/>
            <a:ext cx="1524000" cy="2016125"/>
            <a:chOff x="4886325" y="2149475"/>
            <a:chExt cx="1524000" cy="2016125"/>
          </a:xfrm>
        </p:grpSpPr>
        <p:pic>
          <p:nvPicPr>
            <p:cNvPr id="2356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75" y="2149475"/>
              <a:ext cx="11239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70" name="Text Box 11"/>
            <p:cNvSpPr txBox="1">
              <a:spLocks noChangeArrowheads="1"/>
            </p:cNvSpPr>
            <p:nvPr/>
          </p:nvSpPr>
          <p:spPr bwMode="auto">
            <a:xfrm>
              <a:off x="5029200" y="3397250"/>
              <a:ext cx="1017588" cy="436563"/>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de-CH" sz="2200"/>
                <a:t>by</a:t>
              </a:r>
              <a:r>
                <a:rPr lang="de-CH" sz="2200">
                  <a:latin typeface="Helvetica" charset="0"/>
                </a:rPr>
                <a:t> </a:t>
              </a:r>
              <a:r>
                <a:rPr lang="de-CH" sz="2200"/>
                <a:t>use</a:t>
              </a:r>
              <a:endParaRPr lang="en-GB" sz="2200"/>
            </a:p>
          </p:txBody>
        </p:sp>
        <p:sp>
          <p:nvSpPr>
            <p:cNvPr id="23571" name="Line 16"/>
            <p:cNvSpPr>
              <a:spLocks noChangeShapeType="1"/>
            </p:cNvSpPr>
            <p:nvPr/>
          </p:nvSpPr>
          <p:spPr bwMode="auto">
            <a:xfrm flipV="1">
              <a:off x="4886325" y="3805238"/>
              <a:ext cx="533400"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grpSp>
      <p:sp>
        <p:nvSpPr>
          <p:cNvPr id="23561" name="Rectangle 17"/>
          <p:cNvSpPr>
            <a:spLocks noChangeArrowheads="1"/>
          </p:cNvSpPr>
          <p:nvPr/>
        </p:nvSpPr>
        <p:spPr bwMode="auto">
          <a:xfrm>
            <a:off x="6613525" y="4221163"/>
            <a:ext cx="161766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endParaRPr lang="de-DE"/>
          </a:p>
        </p:txBody>
      </p:sp>
      <p:sp>
        <p:nvSpPr>
          <p:cNvPr id="23562" name="Rectangle 18"/>
          <p:cNvSpPr>
            <a:spLocks noChangeArrowheads="1"/>
          </p:cNvSpPr>
          <p:nvPr/>
        </p:nvSpPr>
        <p:spPr bwMode="auto">
          <a:xfrm>
            <a:off x="1628775" y="1484313"/>
            <a:ext cx="70326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endParaRPr lang="de-DE"/>
          </a:p>
        </p:txBody>
      </p:sp>
      <p:sp>
        <p:nvSpPr>
          <p:cNvPr id="23563" name="Rectangle 2"/>
          <p:cNvSpPr>
            <a:spLocks noGrp="1" noChangeArrowheads="1"/>
          </p:cNvSpPr>
          <p:nvPr>
            <p:ph type="title"/>
          </p:nvPr>
        </p:nvSpPr>
        <p:spPr/>
        <p:txBody>
          <a:bodyPr/>
          <a:lstStyle/>
          <a:p>
            <a:r>
              <a:rPr lang="en-US">
                <a:latin typeface="Arial" charset="0"/>
              </a:rPr>
              <a:t>Prior art / state of the art</a:t>
            </a:r>
          </a:p>
        </p:txBody>
      </p:sp>
      <p:sp>
        <p:nvSpPr>
          <p:cNvPr id="23564" name="TextBox 24"/>
          <p:cNvSpPr txBox="1">
            <a:spLocks noChangeArrowheads="1"/>
          </p:cNvSpPr>
          <p:nvPr/>
        </p:nvSpPr>
        <p:spPr bwMode="auto">
          <a:xfrm>
            <a:off x="457200" y="1371600"/>
            <a:ext cx="678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a:t>Disclosure made available to public by</a:t>
            </a:r>
          </a:p>
        </p:txBody>
      </p:sp>
      <p:sp>
        <p:nvSpPr>
          <p:cNvPr id="21" name="TextBox 20"/>
          <p:cNvSpPr txBox="1"/>
          <p:nvPr/>
        </p:nvSpPr>
        <p:spPr>
          <a:xfrm>
            <a:off x="6324600" y="2971800"/>
            <a:ext cx="2590800" cy="2400300"/>
          </a:xfrm>
          <a:prstGeom prst="rect">
            <a:avLst/>
          </a:prstGeom>
          <a:solidFill>
            <a:srgbClr val="FFC798"/>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000">
                <a:solidFill>
                  <a:srgbClr val="000000"/>
                </a:solidFill>
              </a:rPr>
              <a:t>Examiners usually focus on written disclosure.</a:t>
            </a:r>
          </a:p>
          <a:p>
            <a:pPr>
              <a:defRPr/>
            </a:pPr>
            <a:r>
              <a:rPr lang="en-US" sz="2000">
                <a:solidFill>
                  <a:srgbClr val="000000"/>
                </a:solidFill>
              </a:rPr>
              <a:t>Other prior art is usually introduced by third parties, eg at opposition.</a:t>
            </a:r>
          </a:p>
        </p:txBody>
      </p:sp>
      <p:sp>
        <p:nvSpPr>
          <p:cNvPr id="20495" name="Oval 23"/>
          <p:cNvSpPr>
            <a:spLocks noChangeArrowheads="1"/>
          </p:cNvSpPr>
          <p:nvPr/>
        </p:nvSpPr>
        <p:spPr bwMode="auto">
          <a:xfrm>
            <a:off x="381000" y="1828800"/>
            <a:ext cx="4191000" cy="15240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de-DE"/>
          </a:p>
        </p:txBody>
      </p:sp>
      <p:sp>
        <p:nvSpPr>
          <p:cNvPr id="25" name="TextBox 24"/>
          <p:cNvSpPr txBox="1"/>
          <p:nvPr/>
        </p:nvSpPr>
        <p:spPr>
          <a:xfrm>
            <a:off x="6324600" y="762000"/>
            <a:ext cx="2590800" cy="17843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000">
                <a:solidFill>
                  <a:srgbClr val="000000"/>
                </a:solidFill>
              </a:rPr>
              <a:t>PUBLIC !!</a:t>
            </a:r>
          </a:p>
          <a:p>
            <a:pPr>
              <a:defRPr/>
            </a:pPr>
            <a:r>
              <a:rPr lang="en-US" sz="2000">
                <a:solidFill>
                  <a:srgbClr val="000000"/>
                </a:solidFill>
              </a:rPr>
              <a:t>It is not enough that the information exists somewhere, eg within a company !</a:t>
            </a:r>
          </a:p>
        </p:txBody>
      </p:sp>
      <p:sp>
        <p:nvSpPr>
          <p:cNvPr id="23568" name="Text Box 12"/>
          <p:cNvSpPr txBox="1">
            <a:spLocks noChangeArrowheads="1"/>
          </p:cNvSpPr>
          <p:nvPr/>
        </p:nvSpPr>
        <p:spPr bwMode="auto">
          <a:xfrm>
            <a:off x="4287838" y="5773738"/>
            <a:ext cx="4511675" cy="938212"/>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de-CH" sz="2200"/>
              <a:t>Or in any other way, e.g.</a:t>
            </a:r>
          </a:p>
          <a:p>
            <a:pPr eaLnBrk="1" hangingPunct="1"/>
            <a:r>
              <a:rPr lang="en-US" sz="2200"/>
              <a:t>a</a:t>
            </a:r>
            <a:r>
              <a:rPr lang="de-CH" sz="2200"/>
              <a:t>ccessible through </a:t>
            </a:r>
            <a:r>
              <a:rPr lang="de-CH" sz="2200" b="1"/>
              <a:t>file inspection </a:t>
            </a:r>
            <a:endParaRPr lang="en-GB" sz="2200" b="1"/>
          </a:p>
        </p:txBody>
      </p:sp>
    </p:spTree>
    <p:extLst>
      <p:ext uri="{BB962C8B-B14F-4D97-AF65-F5344CB8AC3E}">
        <p14:creationId xmlns:p14="http://schemas.microsoft.com/office/powerpoint/2010/main" val="14878157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457200" y="1666875"/>
            <a:ext cx="8686800" cy="4352925"/>
          </a:xfrm>
        </p:spPr>
        <p:txBody>
          <a:bodyPr/>
          <a:lstStyle/>
          <a:p>
            <a:r>
              <a:rPr lang="en-US" sz="2000" dirty="0">
                <a:latin typeface="Arial" charset="0"/>
              </a:rPr>
              <a:t>Any information that is made </a:t>
            </a:r>
            <a:r>
              <a:rPr lang="en-US" sz="2000" b="1" dirty="0">
                <a:latin typeface="Arial" charset="0"/>
              </a:rPr>
              <a:t>available to the public </a:t>
            </a:r>
            <a:r>
              <a:rPr lang="en-US" sz="2000" dirty="0">
                <a:latin typeface="Arial" charset="0"/>
              </a:rPr>
              <a:t>until the application date or the priority date (if priority is acknowledged)</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p:txBody>
      </p:sp>
      <p:sp>
        <p:nvSpPr>
          <p:cNvPr id="25602" name="Rectangle 2"/>
          <p:cNvSpPr>
            <a:spLocks noGrp="1" noChangeArrowheads="1"/>
          </p:cNvSpPr>
          <p:nvPr>
            <p:ph type="title"/>
          </p:nvPr>
        </p:nvSpPr>
        <p:spPr/>
        <p:txBody>
          <a:bodyPr/>
          <a:lstStyle/>
          <a:p>
            <a:r>
              <a:rPr lang="en-US">
                <a:latin typeface="Arial" charset="0"/>
              </a:rPr>
              <a:t>Prior art</a:t>
            </a:r>
          </a:p>
        </p:txBody>
      </p:sp>
      <p:cxnSp>
        <p:nvCxnSpPr>
          <p:cNvPr id="25603" name="Straight Arrow Connector 4"/>
          <p:cNvCxnSpPr>
            <a:cxnSpLocks noChangeShapeType="1"/>
          </p:cNvCxnSpPr>
          <p:nvPr/>
        </p:nvCxnSpPr>
        <p:spPr bwMode="auto">
          <a:xfrm>
            <a:off x="762000" y="3733800"/>
            <a:ext cx="7696200"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5604" name="Up Arrow Callout 8"/>
          <p:cNvSpPr>
            <a:spLocks noChangeArrowheads="1"/>
          </p:cNvSpPr>
          <p:nvPr/>
        </p:nvSpPr>
        <p:spPr bwMode="auto">
          <a:xfrm>
            <a:off x="6400800" y="3733800"/>
            <a:ext cx="1371600" cy="565150"/>
          </a:xfrm>
          <a:prstGeom prst="upArrowCallout">
            <a:avLst>
              <a:gd name="adj1" fmla="val 25034"/>
              <a:gd name="adj2" fmla="val 25022"/>
              <a:gd name="adj3" fmla="val 25000"/>
              <a:gd name="adj4" fmla="val 64977"/>
            </a:avLst>
          </a:prstGeom>
          <a:solidFill>
            <a:srgbClr val="CCFFCC"/>
          </a:solidFill>
          <a:ln w="9525">
            <a:solidFill>
              <a:schemeClr val="tx1"/>
            </a:solidFill>
            <a:round/>
            <a:headEnd/>
            <a:tailEnd/>
          </a:ln>
        </p:spPr>
        <p:txBody>
          <a:bodyPr anchor="ctr">
            <a:spAutoFit/>
          </a:bodyPr>
          <a:lstStyle/>
          <a:p>
            <a:pPr algn="ctr"/>
            <a:r>
              <a:rPr lang="en-US" sz="1800"/>
              <a:t>Filing date</a:t>
            </a:r>
          </a:p>
        </p:txBody>
      </p:sp>
      <p:sp>
        <p:nvSpPr>
          <p:cNvPr id="19462" name="Right Arrow 11"/>
          <p:cNvSpPr>
            <a:spLocks noChangeArrowheads="1"/>
          </p:cNvSpPr>
          <p:nvPr/>
        </p:nvSpPr>
        <p:spPr bwMode="auto">
          <a:xfrm>
            <a:off x="762000" y="2667000"/>
            <a:ext cx="6324600" cy="795338"/>
          </a:xfrm>
          <a:prstGeom prst="rightArrow">
            <a:avLst>
              <a:gd name="adj1" fmla="val 50000"/>
              <a:gd name="adj2" fmla="val 49958"/>
            </a:avLst>
          </a:prstGeom>
          <a:solidFill>
            <a:srgbClr val="FF0000"/>
          </a:solidFill>
          <a:ln w="9525">
            <a:solidFill>
              <a:schemeClr val="tx1"/>
            </a:solidFill>
            <a:round/>
            <a:headEnd/>
            <a:tailEnd/>
          </a:ln>
        </p:spPr>
        <p:txBody>
          <a:bodyPr anchor="ctr">
            <a:spAutoFit/>
          </a:bodyPr>
          <a:lstStyle/>
          <a:p>
            <a:pPr algn="ctr"/>
            <a:r>
              <a:rPr lang="en-US" sz="1800"/>
              <a:t>Prior</a:t>
            </a:r>
            <a:r>
              <a:rPr lang="en-US" sz="2000"/>
              <a:t> art</a:t>
            </a:r>
          </a:p>
        </p:txBody>
      </p:sp>
      <p:cxnSp>
        <p:nvCxnSpPr>
          <p:cNvPr id="19463" name="Straight Arrow Connector 4"/>
          <p:cNvCxnSpPr>
            <a:cxnSpLocks noChangeShapeType="1"/>
          </p:cNvCxnSpPr>
          <p:nvPr/>
        </p:nvCxnSpPr>
        <p:spPr bwMode="auto">
          <a:xfrm>
            <a:off x="762000" y="5454650"/>
            <a:ext cx="7696200"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 name="Up Arrow Callout 7"/>
          <p:cNvSpPr>
            <a:spLocks noChangeArrowheads="1"/>
          </p:cNvSpPr>
          <p:nvPr/>
        </p:nvSpPr>
        <p:spPr bwMode="auto">
          <a:xfrm>
            <a:off x="3886200" y="5454650"/>
            <a:ext cx="1676400" cy="565150"/>
          </a:xfrm>
          <a:prstGeom prst="upArrowCallout">
            <a:avLst>
              <a:gd name="adj1" fmla="val 25021"/>
              <a:gd name="adj2" fmla="val 25021"/>
              <a:gd name="adj3" fmla="val 25000"/>
              <a:gd name="adj4" fmla="val 64977"/>
            </a:avLst>
          </a:prstGeom>
          <a:solidFill>
            <a:srgbClr val="FFFF00"/>
          </a:solidFill>
          <a:ln w="9525">
            <a:solidFill>
              <a:schemeClr val="tx1"/>
            </a:solidFill>
            <a:round/>
            <a:headEnd/>
            <a:tailEnd/>
          </a:ln>
        </p:spPr>
        <p:txBody>
          <a:bodyPr anchor="ctr">
            <a:spAutoFit/>
          </a:bodyPr>
          <a:lstStyle/>
          <a:p>
            <a:pPr algn="ctr"/>
            <a:r>
              <a:rPr lang="en-US" sz="1800"/>
              <a:t>Priority date</a:t>
            </a:r>
          </a:p>
        </p:txBody>
      </p:sp>
      <p:sp>
        <p:nvSpPr>
          <p:cNvPr id="19465" name="Up Arrow Callout 8"/>
          <p:cNvSpPr>
            <a:spLocks noChangeArrowheads="1"/>
          </p:cNvSpPr>
          <p:nvPr/>
        </p:nvSpPr>
        <p:spPr bwMode="auto">
          <a:xfrm>
            <a:off x="6400800" y="5454650"/>
            <a:ext cx="1371600" cy="565150"/>
          </a:xfrm>
          <a:prstGeom prst="upArrowCallout">
            <a:avLst>
              <a:gd name="adj1" fmla="val 25034"/>
              <a:gd name="adj2" fmla="val 25022"/>
              <a:gd name="adj3" fmla="val 25000"/>
              <a:gd name="adj4" fmla="val 64977"/>
            </a:avLst>
          </a:prstGeom>
          <a:solidFill>
            <a:srgbClr val="CCFFCC"/>
          </a:solidFill>
          <a:ln w="9525">
            <a:solidFill>
              <a:schemeClr val="tx1"/>
            </a:solidFill>
            <a:round/>
            <a:headEnd/>
            <a:tailEnd/>
          </a:ln>
        </p:spPr>
        <p:txBody>
          <a:bodyPr anchor="ctr">
            <a:spAutoFit/>
          </a:bodyPr>
          <a:lstStyle/>
          <a:p>
            <a:pPr algn="ctr"/>
            <a:r>
              <a:rPr lang="en-US" sz="1800"/>
              <a:t>Filing date</a:t>
            </a:r>
          </a:p>
        </p:txBody>
      </p:sp>
      <p:sp>
        <p:nvSpPr>
          <p:cNvPr id="10" name="Right Arrow 11"/>
          <p:cNvSpPr>
            <a:spLocks noChangeArrowheads="1"/>
          </p:cNvSpPr>
          <p:nvPr/>
        </p:nvSpPr>
        <p:spPr bwMode="auto">
          <a:xfrm>
            <a:off x="762000" y="4387850"/>
            <a:ext cx="3962400" cy="795338"/>
          </a:xfrm>
          <a:prstGeom prst="rightArrow">
            <a:avLst>
              <a:gd name="adj1" fmla="val 50000"/>
              <a:gd name="adj2" fmla="val 49959"/>
            </a:avLst>
          </a:prstGeom>
          <a:solidFill>
            <a:srgbClr val="FF0000"/>
          </a:solidFill>
          <a:ln w="9525">
            <a:solidFill>
              <a:schemeClr val="tx1"/>
            </a:solidFill>
            <a:round/>
            <a:headEnd/>
            <a:tailEnd/>
          </a:ln>
        </p:spPr>
        <p:txBody>
          <a:bodyPr anchor="ctr">
            <a:spAutoFit/>
          </a:bodyPr>
          <a:lstStyle/>
          <a:p>
            <a:pPr algn="ctr"/>
            <a:r>
              <a:rPr lang="en-US" sz="1800"/>
              <a:t>Prior</a:t>
            </a:r>
            <a:r>
              <a:rPr lang="en-US" sz="2000"/>
              <a:t> art</a:t>
            </a:r>
          </a:p>
        </p:txBody>
      </p:sp>
      <p:sp>
        <p:nvSpPr>
          <p:cNvPr id="11" name="Up Arrow Callout 7"/>
          <p:cNvSpPr>
            <a:spLocks noChangeArrowheads="1"/>
          </p:cNvSpPr>
          <p:nvPr/>
        </p:nvSpPr>
        <p:spPr bwMode="auto">
          <a:xfrm>
            <a:off x="3429000" y="6064250"/>
            <a:ext cx="2590800" cy="565150"/>
          </a:xfrm>
          <a:prstGeom prst="upArrowCallout">
            <a:avLst>
              <a:gd name="adj1" fmla="val 25044"/>
              <a:gd name="adj2" fmla="val 25044"/>
              <a:gd name="adj3" fmla="val 25000"/>
              <a:gd name="adj4" fmla="val 64977"/>
            </a:avLst>
          </a:prstGeom>
          <a:solidFill>
            <a:srgbClr val="FFFF00"/>
          </a:solidFill>
          <a:ln w="9525">
            <a:solidFill>
              <a:schemeClr val="tx1"/>
            </a:solidFill>
            <a:round/>
            <a:headEnd/>
            <a:tailEnd/>
          </a:ln>
        </p:spPr>
        <p:txBody>
          <a:bodyPr anchor="ctr">
            <a:spAutoFit/>
          </a:bodyPr>
          <a:lstStyle/>
          <a:p>
            <a:pPr algn="ctr"/>
            <a:r>
              <a:rPr lang="en-US" sz="1800"/>
              <a:t>Conditions apply !</a:t>
            </a:r>
          </a:p>
        </p:txBody>
      </p:sp>
    </p:spTree>
    <p:extLst>
      <p:ext uri="{BB962C8B-B14F-4D97-AF65-F5344CB8AC3E}">
        <p14:creationId xmlns:p14="http://schemas.microsoft.com/office/powerpoint/2010/main" val="123964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457200" y="1666875"/>
            <a:ext cx="7772400" cy="4352925"/>
          </a:xfrm>
        </p:spPr>
        <p:txBody>
          <a:bodyPr/>
          <a:lstStyle/>
          <a:p>
            <a:r>
              <a:rPr lang="en-US" sz="2000" dirty="0">
                <a:latin typeface="Arial" charset="0"/>
              </a:rPr>
              <a:t>Many legislations grant to the inventor and applicant a grace period of 12 months for disclosures of her/his invention, e.g. scientific publications, presentations at conferences, fairs</a:t>
            </a:r>
          </a:p>
          <a:p>
            <a:r>
              <a:rPr lang="en-US" sz="2000" dirty="0">
                <a:latin typeface="Arial" charset="0"/>
              </a:rPr>
              <a:t>I.e. after the disclosure, she/he has 12 months time to file for a patent</a:t>
            </a:r>
          </a:p>
          <a:p>
            <a:endParaRPr lang="en-US" sz="2000" dirty="0">
              <a:latin typeface="Arial" charset="0"/>
            </a:endParaRPr>
          </a:p>
          <a:p>
            <a:endParaRPr lang="en-US" sz="2000" dirty="0">
              <a:latin typeface="Arial" charset="0"/>
            </a:endParaRPr>
          </a:p>
          <a:p>
            <a:r>
              <a:rPr lang="en-US" sz="2000" b="1" dirty="0">
                <a:solidFill>
                  <a:srgbClr val="0000FF"/>
                </a:solidFill>
                <a:latin typeface="Arial" charset="0"/>
              </a:rPr>
              <a:t>Don</a:t>
            </a:r>
            <a:r>
              <a:rPr lang="uk-UA" sz="2000" b="1" dirty="0">
                <a:solidFill>
                  <a:srgbClr val="0000FF"/>
                </a:solidFill>
                <a:latin typeface="Arial" charset="0"/>
              </a:rPr>
              <a:t>’</a:t>
            </a:r>
            <a:r>
              <a:rPr lang="en-US" sz="2000" b="1" dirty="0">
                <a:solidFill>
                  <a:srgbClr val="0000FF"/>
                </a:solidFill>
                <a:latin typeface="Arial" charset="0"/>
              </a:rPr>
              <a:t>t delay your patent </a:t>
            </a:r>
            <a:r>
              <a:rPr lang="en-US" sz="2000" b="1">
                <a:solidFill>
                  <a:srgbClr val="0000FF"/>
                </a:solidFill>
                <a:latin typeface="Arial" charset="0"/>
              </a:rPr>
              <a:t>application unduly</a:t>
            </a:r>
            <a:r>
              <a:rPr lang="en-US" sz="2000" b="1" dirty="0">
                <a:solidFill>
                  <a:srgbClr val="0000FF"/>
                </a:solidFill>
                <a:latin typeface="Arial" charset="0"/>
              </a:rPr>
              <a:t>!</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p:txBody>
      </p:sp>
      <p:sp>
        <p:nvSpPr>
          <p:cNvPr id="27650" name="Rectangle 2"/>
          <p:cNvSpPr>
            <a:spLocks noGrp="1" noChangeArrowheads="1"/>
          </p:cNvSpPr>
          <p:nvPr>
            <p:ph type="title"/>
          </p:nvPr>
        </p:nvSpPr>
        <p:spPr/>
        <p:txBody>
          <a:bodyPr/>
          <a:lstStyle/>
          <a:p>
            <a:r>
              <a:rPr lang="en-US">
                <a:latin typeface="Arial" charset="0"/>
              </a:rPr>
              <a:t>Prior art – grace period</a:t>
            </a:r>
          </a:p>
        </p:txBody>
      </p:sp>
      <p:sp>
        <p:nvSpPr>
          <p:cNvPr id="27651" name="TextBox 21"/>
          <p:cNvSpPr txBox="1">
            <a:spLocks noChangeArrowheads="1"/>
          </p:cNvSpPr>
          <p:nvPr/>
        </p:nvSpPr>
        <p:spPr bwMode="auto">
          <a:xfrm>
            <a:off x="6083672" y="3068960"/>
            <a:ext cx="1944712" cy="400110"/>
          </a:xfrm>
          <a:prstGeom prst="rect">
            <a:avLst/>
          </a:prstGeom>
          <a:solidFill>
            <a:srgbClr val="CCFFCC"/>
          </a:solidFill>
          <a:ln w="9525">
            <a:solidFill>
              <a:srgbClr val="008000"/>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de-DE" sz="2000" dirty="0" err="1"/>
              <a:t>Section</a:t>
            </a:r>
            <a:r>
              <a:rPr lang="de-DE" sz="2000" dirty="0"/>
              <a:t> 5 (2)(c)</a:t>
            </a:r>
          </a:p>
        </p:txBody>
      </p:sp>
    </p:spTree>
    <p:extLst>
      <p:ext uri="{BB962C8B-B14F-4D97-AF65-F5344CB8AC3E}">
        <p14:creationId xmlns:p14="http://schemas.microsoft.com/office/powerpoint/2010/main" val="66257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charset="0"/>
              </a:rPr>
              <a:t>Novelty</a:t>
            </a:r>
          </a:p>
        </p:txBody>
      </p:sp>
      <p:sp>
        <p:nvSpPr>
          <p:cNvPr id="18435" name="Content Placeholder 2"/>
          <p:cNvSpPr>
            <a:spLocks noGrp="1"/>
          </p:cNvSpPr>
          <p:nvPr>
            <p:ph idx="1"/>
          </p:nvPr>
        </p:nvSpPr>
        <p:spPr/>
        <p:txBody>
          <a:bodyPr/>
          <a:lstStyle/>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r>
              <a:rPr lang="en-US" dirty="0">
                <a:latin typeface="Arial" charset="0"/>
              </a:rPr>
              <a:t> </a:t>
            </a:r>
            <a:r>
              <a:rPr lang="en-US" b="1" dirty="0">
                <a:solidFill>
                  <a:srgbClr val="0000FF"/>
                </a:solidFill>
                <a:latin typeface="Arial" charset="0"/>
              </a:rPr>
              <a:t>Claimed subject matter </a:t>
            </a:r>
            <a:r>
              <a:rPr lang="en-US" dirty="0">
                <a:latin typeface="Arial" charset="0"/>
              </a:rPr>
              <a:t>is not novel if</a:t>
            </a:r>
          </a:p>
          <a:p>
            <a:pPr>
              <a:buFontTx/>
              <a:buNone/>
            </a:pPr>
            <a:r>
              <a:rPr lang="en-US" dirty="0">
                <a:latin typeface="Arial" charset="0"/>
              </a:rPr>
              <a:t> </a:t>
            </a:r>
          </a:p>
          <a:p>
            <a:pPr lvl="1">
              <a:buFontTx/>
              <a:buNone/>
            </a:pPr>
            <a:r>
              <a:rPr lang="en-US" b="1" dirty="0">
                <a:latin typeface="Arial" charset="0"/>
                <a:ea typeface="Arial" charset="0"/>
                <a:cs typeface="Arial" charset="0"/>
              </a:rPr>
              <a:t>all features </a:t>
            </a:r>
            <a:r>
              <a:rPr lang="en-US" dirty="0">
                <a:latin typeface="Arial" charset="0"/>
                <a:ea typeface="Arial" charset="0"/>
                <a:cs typeface="Arial" charset="0"/>
              </a:rPr>
              <a:t>are known </a:t>
            </a:r>
          </a:p>
          <a:p>
            <a:pPr lvl="1">
              <a:buFontTx/>
              <a:buNone/>
            </a:pPr>
            <a:r>
              <a:rPr lang="en-US" dirty="0">
                <a:latin typeface="Arial" charset="0"/>
                <a:ea typeface="Arial" charset="0"/>
                <a:cs typeface="Arial" charset="0"/>
              </a:rPr>
              <a:t>from a </a:t>
            </a:r>
            <a:r>
              <a:rPr lang="en-US" b="1" dirty="0">
                <a:latin typeface="Arial" charset="0"/>
                <a:ea typeface="Arial" charset="0"/>
                <a:cs typeface="Arial" charset="0"/>
              </a:rPr>
              <a:t>single </a:t>
            </a:r>
            <a:r>
              <a:rPr lang="en-US" dirty="0">
                <a:latin typeface="Arial" charset="0"/>
                <a:ea typeface="Arial" charset="0"/>
                <a:cs typeface="Arial" charset="0"/>
              </a:rPr>
              <a:t>piece of </a:t>
            </a:r>
            <a:r>
              <a:rPr lang="en-US" b="1" dirty="0">
                <a:solidFill>
                  <a:srgbClr val="0000FF"/>
                </a:solidFill>
                <a:latin typeface="Arial" charset="0"/>
                <a:ea typeface="Arial" charset="0"/>
                <a:cs typeface="Arial" charset="0"/>
              </a:rPr>
              <a:t>prior art, </a:t>
            </a:r>
            <a:r>
              <a:rPr lang="en-US" dirty="0">
                <a:latin typeface="Arial" charset="0"/>
                <a:ea typeface="Arial" charset="0"/>
                <a:cs typeface="Arial" charset="0"/>
              </a:rPr>
              <a:t>e.g. another patent</a:t>
            </a:r>
          </a:p>
          <a:p>
            <a:endParaRPr lang="en-US" dirty="0">
              <a:latin typeface="Arial" charset="0"/>
            </a:endParaRPr>
          </a:p>
          <a:p>
            <a:endParaRPr lang="en-US" dirty="0">
              <a:latin typeface="Arial" charset="0"/>
            </a:endParaRPr>
          </a:p>
        </p:txBody>
      </p:sp>
      <p:grpSp>
        <p:nvGrpSpPr>
          <p:cNvPr id="33795" name="Group 4"/>
          <p:cNvGrpSpPr>
            <a:grpSpLocks/>
          </p:cNvGrpSpPr>
          <p:nvPr/>
        </p:nvGrpSpPr>
        <p:grpSpPr bwMode="auto">
          <a:xfrm>
            <a:off x="3779912" y="1196752"/>
            <a:ext cx="1543050" cy="2493963"/>
            <a:chOff x="6019800" y="3657600"/>
            <a:chExt cx="1524000" cy="1905000"/>
          </a:xfrm>
        </p:grpSpPr>
        <p:sp>
          <p:nvSpPr>
            <p:cNvPr id="5" name="Rectangle 4"/>
            <p:cNvSpPr>
              <a:spLocks noChangeArrowheads="1"/>
            </p:cNvSpPr>
            <p:nvPr/>
          </p:nvSpPr>
          <p:spPr bwMode="auto">
            <a:xfrm>
              <a:off x="6019800" y="3961964"/>
              <a:ext cx="1524000" cy="1600636"/>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defRPr/>
              </a:pPr>
              <a:r>
                <a:rPr lang="de-DE">
                  <a:solidFill>
                    <a:srgbClr val="000000"/>
                  </a:solidFill>
                  <a:latin typeface="+mn-lt"/>
                  <a:ea typeface="+mn-ea"/>
                  <a:cs typeface="+mn-cs"/>
                </a:rPr>
                <a:t>Feature A</a:t>
              </a:r>
            </a:p>
            <a:p>
              <a:pPr>
                <a:defRPr/>
              </a:pPr>
              <a:r>
                <a:rPr lang="de-DE">
                  <a:solidFill>
                    <a:srgbClr val="000000"/>
                  </a:solidFill>
                  <a:latin typeface="+mn-lt"/>
                  <a:ea typeface="+mn-ea"/>
                  <a:cs typeface="+mn-cs"/>
                </a:rPr>
                <a:t>Feature B</a:t>
              </a:r>
            </a:p>
            <a:p>
              <a:pPr>
                <a:defRPr/>
              </a:pPr>
              <a:r>
                <a:rPr lang="de-DE">
                  <a:solidFill>
                    <a:srgbClr val="000000"/>
                  </a:solidFill>
                  <a:latin typeface="+mn-lt"/>
                  <a:ea typeface="+mn-ea"/>
                  <a:cs typeface="+mn-cs"/>
                </a:rPr>
                <a:t>Feature C</a:t>
              </a:r>
            </a:p>
            <a:p>
              <a:pPr>
                <a:defRPr/>
              </a:pPr>
              <a:r>
                <a:rPr lang="de-DE">
                  <a:solidFill>
                    <a:srgbClr val="000000"/>
                  </a:solidFill>
                  <a:latin typeface="+mn-lt"/>
                  <a:ea typeface="+mn-ea"/>
                  <a:cs typeface="+mn-cs"/>
                </a:rPr>
                <a:t>Feature D</a:t>
              </a:r>
            </a:p>
          </p:txBody>
        </p:sp>
        <p:sp>
          <p:nvSpPr>
            <p:cNvPr id="6" name="Rectangle 5"/>
            <p:cNvSpPr>
              <a:spLocks noChangeArrowheads="1"/>
            </p:cNvSpPr>
            <p:nvPr/>
          </p:nvSpPr>
          <p:spPr bwMode="auto">
            <a:xfrm>
              <a:off x="6019800" y="3657600"/>
              <a:ext cx="1524000" cy="304364"/>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dirty="0">
                  <a:solidFill>
                    <a:srgbClr val="000000"/>
                  </a:solidFill>
                  <a:latin typeface="+mn-lt"/>
                  <a:ea typeface="+mn-ea"/>
                  <a:cs typeface="+mn-cs"/>
                </a:rPr>
                <a:t>Claim</a:t>
              </a:r>
            </a:p>
          </p:txBody>
        </p:sp>
      </p:grpSp>
      <p:grpSp>
        <p:nvGrpSpPr>
          <p:cNvPr id="33797" name="Group 4"/>
          <p:cNvGrpSpPr>
            <a:grpSpLocks/>
          </p:cNvGrpSpPr>
          <p:nvPr/>
        </p:nvGrpSpPr>
        <p:grpSpPr bwMode="auto">
          <a:xfrm>
            <a:off x="6012160" y="980728"/>
            <a:ext cx="1981200" cy="2493962"/>
            <a:chOff x="6019800" y="3657600"/>
            <a:chExt cx="1524000" cy="1905000"/>
          </a:xfrm>
        </p:grpSpPr>
        <p:sp>
          <p:nvSpPr>
            <p:cNvPr id="8" name="Rectangle 7"/>
            <p:cNvSpPr>
              <a:spLocks noChangeArrowheads="1"/>
            </p:cNvSpPr>
            <p:nvPr/>
          </p:nvSpPr>
          <p:spPr bwMode="auto">
            <a:xfrm>
              <a:off x="6019800" y="3961963"/>
              <a:ext cx="1524000" cy="1600637"/>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defRPr/>
              </a:pPr>
              <a:r>
                <a:rPr lang="de-DE" dirty="0">
                  <a:solidFill>
                    <a:srgbClr val="000000"/>
                  </a:solidFill>
                  <a:latin typeface="+mn-lt"/>
                  <a:ea typeface="+mn-ea"/>
                  <a:cs typeface="+mn-cs"/>
                </a:rPr>
                <a:t>Feature ...</a:t>
              </a:r>
            </a:p>
            <a:p>
              <a:pPr>
                <a:defRPr/>
              </a:pPr>
              <a:r>
                <a:rPr lang="de-DE" dirty="0">
                  <a:solidFill>
                    <a:srgbClr val="000000"/>
                  </a:solidFill>
                  <a:latin typeface="+mn-lt"/>
                  <a:ea typeface="+mn-ea"/>
                  <a:cs typeface="+mn-cs"/>
                </a:rPr>
                <a:t>Feature ...</a:t>
              </a:r>
            </a:p>
            <a:p>
              <a:pPr>
                <a:defRPr/>
              </a:pPr>
              <a:r>
                <a:rPr lang="de-DE" dirty="0">
                  <a:solidFill>
                    <a:srgbClr val="000000"/>
                  </a:solidFill>
                  <a:latin typeface="+mn-lt"/>
                  <a:ea typeface="+mn-ea"/>
                  <a:cs typeface="+mn-cs"/>
                </a:rPr>
                <a:t>Feature ...</a:t>
              </a:r>
            </a:p>
            <a:p>
              <a:pPr>
                <a:defRPr/>
              </a:pPr>
              <a:r>
                <a:rPr lang="de-DE" dirty="0">
                  <a:solidFill>
                    <a:srgbClr val="000000"/>
                  </a:solidFill>
                  <a:latin typeface="+mn-lt"/>
                  <a:ea typeface="+mn-ea"/>
                  <a:cs typeface="+mn-cs"/>
                </a:rPr>
                <a:t>Feature ...</a:t>
              </a:r>
            </a:p>
          </p:txBody>
        </p:sp>
        <p:sp>
          <p:nvSpPr>
            <p:cNvPr id="9" name="Rectangle 8"/>
            <p:cNvSpPr>
              <a:spLocks noChangeArrowheads="1"/>
            </p:cNvSpPr>
            <p:nvPr/>
          </p:nvSpPr>
          <p:spPr bwMode="auto">
            <a:xfrm>
              <a:off x="6019800" y="3657600"/>
              <a:ext cx="1524000" cy="304363"/>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a:solidFill>
                    <a:srgbClr val="000000"/>
                  </a:solidFill>
                  <a:latin typeface="+mn-lt"/>
                  <a:ea typeface="+mn-ea"/>
                  <a:cs typeface="+mn-cs"/>
                </a:rPr>
                <a:t>Document</a:t>
              </a:r>
            </a:p>
          </p:txBody>
        </p:sp>
      </p:grpSp>
      <p:cxnSp>
        <p:nvCxnSpPr>
          <p:cNvPr id="33798" name="Straight Arrow Connector 10"/>
          <p:cNvCxnSpPr>
            <a:cxnSpLocks noChangeShapeType="1"/>
          </p:cNvCxnSpPr>
          <p:nvPr/>
        </p:nvCxnSpPr>
        <p:spPr bwMode="auto">
          <a:xfrm rot="10800000" flipV="1">
            <a:off x="5364088" y="2348880"/>
            <a:ext cx="609600" cy="304800"/>
          </a:xfrm>
          <a:prstGeom prst="straightConnector1">
            <a:avLst/>
          </a:prstGeom>
          <a:noFill/>
          <a:ln w="57150">
            <a:solidFill>
              <a:srgbClr val="FF0000"/>
            </a:solidFill>
            <a:round/>
            <a:headEnd type="arrow" w="med" len="me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5965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atin typeface="Arial" charset="0"/>
              </a:rPr>
              <a:t>Checking novelty</a:t>
            </a:r>
          </a:p>
        </p:txBody>
      </p:sp>
      <p:sp>
        <p:nvSpPr>
          <p:cNvPr id="35842" name="Rectangle 2"/>
          <p:cNvSpPr>
            <a:spLocks noGrp="1" noChangeArrowheads="1"/>
          </p:cNvSpPr>
          <p:nvPr>
            <p:ph type="body" idx="1"/>
          </p:nvPr>
        </p:nvSpPr>
        <p:spPr>
          <a:xfrm>
            <a:off x="457200" y="1524000"/>
            <a:ext cx="8229600" cy="4352925"/>
          </a:xfrm>
          <a:noFill/>
        </p:spPr>
        <p:txBody>
          <a:bodyPr/>
          <a:lstStyle/>
          <a:p>
            <a:pPr marL="0" indent="0" eaLnBrk="1" hangingPunct="1">
              <a:buFontTx/>
              <a:buNone/>
            </a:pPr>
            <a:r>
              <a:rPr lang="en-US" sz="2800" dirty="0">
                <a:solidFill>
                  <a:srgbClr val="0000FF"/>
                </a:solidFill>
                <a:latin typeface="Arial" charset="0"/>
              </a:rPr>
              <a:t>► </a:t>
            </a:r>
            <a:r>
              <a:rPr lang="en-US" dirty="0">
                <a:latin typeface="Arial" charset="0"/>
              </a:rPr>
              <a:t>Compare claimed inventive subject matter (e.g. claim 1) </a:t>
            </a:r>
            <a:r>
              <a:rPr lang="en-US" b="1" dirty="0">
                <a:latin typeface="Arial" charset="0"/>
              </a:rPr>
              <a:t>individually </a:t>
            </a:r>
            <a:r>
              <a:rPr lang="en-US" dirty="0">
                <a:latin typeface="Arial" charset="0"/>
              </a:rPr>
              <a:t>with each prior art document</a:t>
            </a:r>
          </a:p>
        </p:txBody>
      </p:sp>
      <p:sp>
        <p:nvSpPr>
          <p:cNvPr id="5" name="Rectangle 4"/>
          <p:cNvSpPr/>
          <p:nvPr/>
        </p:nvSpPr>
        <p:spPr>
          <a:xfrm>
            <a:off x="762000" y="2743200"/>
            <a:ext cx="1828800" cy="2667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Invention</a:t>
            </a:r>
          </a:p>
          <a:p>
            <a:pPr algn="ctr">
              <a:defRPr/>
            </a:pPr>
            <a:r>
              <a:rPr lang="de-DE" sz="1800">
                <a:solidFill>
                  <a:srgbClr val="000000"/>
                </a:solidFill>
              </a:rPr>
              <a:t>Feature A</a:t>
            </a:r>
          </a:p>
          <a:p>
            <a:pPr algn="ctr">
              <a:defRPr/>
            </a:pPr>
            <a:r>
              <a:rPr lang="de-DE" sz="1800">
                <a:solidFill>
                  <a:srgbClr val="000000"/>
                </a:solidFill>
              </a:rPr>
              <a:t>Feature B</a:t>
            </a:r>
          </a:p>
          <a:p>
            <a:pPr algn="ctr">
              <a:defRPr/>
            </a:pPr>
            <a:r>
              <a:rPr lang="de-DE" sz="1800">
                <a:solidFill>
                  <a:srgbClr val="000000"/>
                </a:solidFill>
              </a:rPr>
              <a:t>Feature C</a:t>
            </a:r>
          </a:p>
          <a:p>
            <a:pPr algn="ctr">
              <a:defRPr/>
            </a:pPr>
            <a:r>
              <a:rPr lang="de-DE" sz="1800">
                <a:solidFill>
                  <a:srgbClr val="000000"/>
                </a:solidFill>
              </a:rPr>
              <a:t>Feature D</a:t>
            </a:r>
          </a:p>
        </p:txBody>
      </p:sp>
      <p:sp>
        <p:nvSpPr>
          <p:cNvPr id="10" name="Rounded Rectangle 9"/>
          <p:cNvSpPr/>
          <p:nvPr/>
        </p:nvSpPr>
        <p:spPr>
          <a:xfrm>
            <a:off x="6629400" y="2743200"/>
            <a:ext cx="1905000" cy="381000"/>
          </a:xfrm>
          <a:prstGeom prst="roundRect">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novel</a:t>
            </a:r>
          </a:p>
        </p:txBody>
      </p:sp>
      <p:sp>
        <p:nvSpPr>
          <p:cNvPr id="12" name="Rounded Rectangle 11"/>
          <p:cNvSpPr/>
          <p:nvPr/>
        </p:nvSpPr>
        <p:spPr>
          <a:xfrm>
            <a:off x="6629400" y="3810000"/>
            <a:ext cx="1905000" cy="381000"/>
          </a:xfrm>
          <a:prstGeom prst="roundRect">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novel</a:t>
            </a:r>
          </a:p>
        </p:txBody>
      </p:sp>
      <p:sp>
        <p:nvSpPr>
          <p:cNvPr id="13" name="Rounded Rectangle 12"/>
          <p:cNvSpPr/>
          <p:nvPr/>
        </p:nvSpPr>
        <p:spPr>
          <a:xfrm>
            <a:off x="6629400" y="4941168"/>
            <a:ext cx="1905000" cy="381000"/>
          </a:xfrm>
          <a:prstGeom prst="roundRect">
            <a:avLst/>
          </a:prstGeom>
          <a:gradFill flip="none" rotWithShape="1">
            <a:gsLst>
              <a:gs pos="0">
                <a:srgbClr val="FF0000"/>
              </a:gs>
              <a:gs pos="100000">
                <a:srgbClr val="FFFFFF"/>
              </a:gs>
            </a:gsLst>
            <a:lin ang="16200000" scaled="0"/>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not novel</a:t>
            </a:r>
          </a:p>
        </p:txBody>
      </p:sp>
      <p:grpSp>
        <p:nvGrpSpPr>
          <p:cNvPr id="2" name="Group 20"/>
          <p:cNvGrpSpPr>
            <a:grpSpLocks/>
          </p:cNvGrpSpPr>
          <p:nvPr/>
        </p:nvGrpSpPr>
        <p:grpSpPr bwMode="auto">
          <a:xfrm>
            <a:off x="2590800" y="2743200"/>
            <a:ext cx="3733800" cy="381000"/>
            <a:chOff x="2590800" y="2743200"/>
            <a:chExt cx="3733800" cy="381000"/>
          </a:xfrm>
        </p:grpSpPr>
        <p:sp>
          <p:nvSpPr>
            <p:cNvPr id="6" name="Rectangle 5"/>
            <p:cNvSpPr/>
            <p:nvPr/>
          </p:nvSpPr>
          <p:spPr>
            <a:xfrm>
              <a:off x="2971800" y="2743200"/>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1: </a:t>
              </a:r>
              <a:r>
                <a:rPr lang="de-DE" sz="1800">
                  <a:solidFill>
                    <a:srgbClr val="0000FF"/>
                  </a:solidFill>
                  <a:latin typeface="Arial" charset="0"/>
                  <a:ea typeface="ＭＳ Ｐゴシック" charset="0"/>
                  <a:cs typeface="Arial" charset="0"/>
                </a:rPr>
                <a:t>A+B+C</a:t>
              </a:r>
              <a:endParaRPr lang="de-DE" sz="1800">
                <a:solidFill>
                  <a:srgbClr val="008000"/>
                </a:solidFill>
                <a:latin typeface="Arial" charset="0"/>
                <a:ea typeface="ＭＳ Ｐゴシック" charset="0"/>
                <a:cs typeface="Arial" charset="0"/>
              </a:endParaRPr>
            </a:p>
          </p:txBody>
        </p:sp>
        <p:sp>
          <p:nvSpPr>
            <p:cNvPr id="14" name="Left-Right Arrow 13"/>
            <p:cNvSpPr/>
            <p:nvPr/>
          </p:nvSpPr>
          <p:spPr>
            <a:xfrm>
              <a:off x="2590800" y="285432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grpSp>
        <p:nvGrpSpPr>
          <p:cNvPr id="4" name="Group 22"/>
          <p:cNvGrpSpPr>
            <a:grpSpLocks/>
          </p:cNvGrpSpPr>
          <p:nvPr/>
        </p:nvGrpSpPr>
        <p:grpSpPr bwMode="auto">
          <a:xfrm>
            <a:off x="2590800" y="3810000"/>
            <a:ext cx="3733800" cy="381000"/>
            <a:chOff x="2590800" y="3810000"/>
            <a:chExt cx="3733800" cy="381000"/>
          </a:xfrm>
        </p:grpSpPr>
        <p:sp>
          <p:nvSpPr>
            <p:cNvPr id="8" name="Rectangle 7"/>
            <p:cNvSpPr/>
            <p:nvPr/>
          </p:nvSpPr>
          <p:spPr>
            <a:xfrm>
              <a:off x="2971800" y="3810000"/>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dirty="0" err="1">
                  <a:solidFill>
                    <a:srgbClr val="000000"/>
                  </a:solidFill>
                  <a:latin typeface="Arial" charset="0"/>
                  <a:ea typeface="ＭＳ Ｐゴシック" charset="0"/>
                  <a:cs typeface="Arial" charset="0"/>
                </a:rPr>
                <a:t>Document</a:t>
              </a:r>
              <a:r>
                <a:rPr lang="de-DE" sz="1800" dirty="0">
                  <a:solidFill>
                    <a:srgbClr val="000000"/>
                  </a:solidFill>
                  <a:latin typeface="Arial" charset="0"/>
                  <a:ea typeface="ＭＳ Ｐゴシック" charset="0"/>
                  <a:cs typeface="Arial" charset="0"/>
                </a:rPr>
                <a:t> 2: </a:t>
              </a:r>
              <a:r>
                <a:rPr lang="de-DE" sz="1800" dirty="0">
                  <a:solidFill>
                    <a:srgbClr val="0000FF"/>
                  </a:solidFill>
                  <a:latin typeface="Arial" charset="0"/>
                  <a:ea typeface="ＭＳ Ｐゴシック" charset="0"/>
                  <a:cs typeface="Arial" charset="0"/>
                </a:rPr>
                <a:t>A+B+D</a:t>
              </a:r>
              <a:endParaRPr lang="de-DE" sz="1800" dirty="0">
                <a:solidFill>
                  <a:srgbClr val="008000"/>
                </a:solidFill>
                <a:latin typeface="Arial" charset="0"/>
                <a:ea typeface="ＭＳ Ｐゴシック" charset="0"/>
                <a:cs typeface="Arial" charset="0"/>
              </a:endParaRPr>
            </a:p>
          </p:txBody>
        </p:sp>
        <p:sp>
          <p:nvSpPr>
            <p:cNvPr id="16" name="Left-Right Arrow 15"/>
            <p:cNvSpPr/>
            <p:nvPr/>
          </p:nvSpPr>
          <p:spPr>
            <a:xfrm>
              <a:off x="2590800" y="392747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grpSp>
        <p:nvGrpSpPr>
          <p:cNvPr id="21" name="Group 23"/>
          <p:cNvGrpSpPr>
            <a:grpSpLocks/>
          </p:cNvGrpSpPr>
          <p:nvPr/>
        </p:nvGrpSpPr>
        <p:grpSpPr bwMode="auto">
          <a:xfrm>
            <a:off x="2590800" y="4941168"/>
            <a:ext cx="3733800" cy="381000"/>
            <a:chOff x="2590800" y="4343400"/>
            <a:chExt cx="3733800" cy="381000"/>
          </a:xfrm>
        </p:grpSpPr>
        <p:sp>
          <p:nvSpPr>
            <p:cNvPr id="9" name="Rectangle 8"/>
            <p:cNvSpPr/>
            <p:nvPr/>
          </p:nvSpPr>
          <p:spPr>
            <a:xfrm>
              <a:off x="2971800" y="4343400"/>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dirty="0" err="1">
                  <a:solidFill>
                    <a:srgbClr val="000000"/>
                  </a:solidFill>
                </a:rPr>
                <a:t>Document</a:t>
              </a:r>
              <a:r>
                <a:rPr lang="de-DE" sz="1800" dirty="0">
                  <a:solidFill>
                    <a:srgbClr val="000000"/>
                  </a:solidFill>
                </a:rPr>
                <a:t> 3: </a:t>
              </a:r>
              <a:r>
                <a:rPr lang="de-DE" sz="1800" dirty="0">
                  <a:solidFill>
                    <a:srgbClr val="0000FF"/>
                  </a:solidFill>
                </a:rPr>
                <a:t>A+B+C+D</a:t>
              </a:r>
            </a:p>
          </p:txBody>
        </p:sp>
        <p:sp>
          <p:nvSpPr>
            <p:cNvPr id="17" name="Left-Right Arrow 16"/>
            <p:cNvSpPr/>
            <p:nvPr/>
          </p:nvSpPr>
          <p:spPr>
            <a:xfrm>
              <a:off x="2590800" y="446087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sp>
        <p:nvSpPr>
          <p:cNvPr id="18" name="TextBox 3"/>
          <p:cNvSpPr txBox="1">
            <a:spLocks noChangeArrowheads="1"/>
          </p:cNvSpPr>
          <p:nvPr/>
        </p:nvSpPr>
        <p:spPr bwMode="auto">
          <a:xfrm>
            <a:off x="2411760" y="5929225"/>
            <a:ext cx="4320480" cy="360000"/>
          </a:xfrm>
          <a:prstGeom prst="rect">
            <a:avLst/>
          </a:prstGeom>
          <a:solidFill>
            <a:schemeClr val="bg2">
              <a:lumMod val="20000"/>
              <a:lumOff val="80000"/>
            </a:schemeClr>
          </a:solidFill>
          <a:ln w="9525">
            <a:solidFill>
              <a:srgbClr val="008000"/>
            </a:solidFill>
            <a:miter lim="800000"/>
            <a:headEnd/>
            <a:tailEnd/>
          </a:ln>
        </p:spPr>
        <p:txBody>
          <a:bodyPr wrap="square" anchor="ctr" anchorCtr="1">
            <a:noAutofit/>
          </a:bodyPr>
          <a:lstStyle>
            <a:lvl1pPr>
              <a:defRPr sz="24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eaLnBrk="0" hangingPunct="0">
              <a:defRPr sz="2400">
                <a:solidFill>
                  <a:schemeClr val="tx1"/>
                </a:solidFill>
                <a:latin typeface="Arial" charset="0"/>
                <a:ea typeface="Arial" charset="0"/>
                <a:cs typeface="Arial" charset="0"/>
              </a:defRPr>
            </a:lvl6pPr>
            <a:lvl7pPr eaLnBrk="0" hangingPunct="0">
              <a:defRPr sz="2400">
                <a:solidFill>
                  <a:schemeClr val="tx1"/>
                </a:solidFill>
                <a:latin typeface="Arial" charset="0"/>
                <a:ea typeface="Arial" charset="0"/>
                <a:cs typeface="Arial" charset="0"/>
              </a:defRPr>
            </a:lvl7pPr>
            <a:lvl8pPr eaLnBrk="0" hangingPunct="0">
              <a:defRPr sz="2400">
                <a:solidFill>
                  <a:schemeClr val="tx1"/>
                </a:solidFill>
                <a:latin typeface="Arial" charset="0"/>
                <a:ea typeface="Arial" charset="0"/>
                <a:cs typeface="Arial" charset="0"/>
              </a:defRPr>
            </a:lvl8pPr>
            <a:lvl9pPr eaLnBrk="0" hangingPunct="0">
              <a:defRPr sz="2400">
                <a:solidFill>
                  <a:schemeClr val="tx1"/>
                </a:solidFill>
                <a:latin typeface="Arial" charset="0"/>
                <a:ea typeface="Arial" charset="0"/>
                <a:cs typeface="Arial" charset="0"/>
              </a:defRPr>
            </a:lvl9pPr>
          </a:lstStyle>
          <a:p>
            <a:r>
              <a:rPr lang="de-DE" sz="2000" dirty="0" err="1"/>
              <a:t>more</a:t>
            </a:r>
            <a:r>
              <a:rPr lang="de-DE" sz="2000" dirty="0"/>
              <a:t> on </a:t>
            </a:r>
            <a:r>
              <a:rPr lang="de-DE" sz="2000" dirty="0" err="1"/>
              <a:t>searching</a:t>
            </a:r>
            <a:r>
              <a:rPr lang="de-DE" sz="2000" dirty="0"/>
              <a:t> </a:t>
            </a:r>
            <a:r>
              <a:rPr lang="de-DE" sz="2000" dirty="0" err="1"/>
              <a:t>prior</a:t>
            </a:r>
            <a:r>
              <a:rPr lang="de-DE" sz="2000" dirty="0"/>
              <a:t> </a:t>
            </a:r>
            <a:r>
              <a:rPr lang="de-DE" sz="2000" dirty="0" err="1"/>
              <a:t>art</a:t>
            </a:r>
            <a:r>
              <a:rPr lang="de-DE" sz="2000" dirty="0"/>
              <a:t> </a:t>
            </a:r>
            <a:r>
              <a:rPr lang="de-DE" sz="2000" dirty="0" err="1"/>
              <a:t>later</a:t>
            </a:r>
            <a:r>
              <a:rPr lang="de-DE" sz="2000" dirty="0"/>
              <a:t> on</a:t>
            </a:r>
          </a:p>
        </p:txBody>
      </p:sp>
    </p:spTree>
    <p:extLst>
      <p:ext uri="{BB962C8B-B14F-4D97-AF65-F5344CB8AC3E}">
        <p14:creationId xmlns:p14="http://schemas.microsoft.com/office/powerpoint/2010/main" val="580463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accel="50000" decel="5000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accel="50000" decel="5000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accel="50000" decel="5000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latin typeface="Arial" charset="0"/>
              </a:rPr>
              <a:t>Checking novelty (equivalent features)</a:t>
            </a:r>
          </a:p>
        </p:txBody>
      </p:sp>
      <p:sp>
        <p:nvSpPr>
          <p:cNvPr id="39938" name="Rectangle 2"/>
          <p:cNvSpPr>
            <a:spLocks noGrp="1" noChangeArrowheads="1"/>
          </p:cNvSpPr>
          <p:nvPr>
            <p:ph type="body" idx="1"/>
          </p:nvPr>
        </p:nvSpPr>
        <p:spPr>
          <a:xfrm>
            <a:off x="457200" y="1524000"/>
            <a:ext cx="8229600" cy="4352925"/>
          </a:xfrm>
          <a:noFill/>
        </p:spPr>
        <p:txBody>
          <a:bodyPr/>
          <a:lstStyle/>
          <a:p>
            <a:pPr marL="0" indent="0" eaLnBrk="1" hangingPunct="1">
              <a:buFontTx/>
              <a:buNone/>
            </a:pPr>
            <a:r>
              <a:rPr lang="en-US" sz="2800" dirty="0">
                <a:solidFill>
                  <a:srgbClr val="0000FF"/>
                </a:solidFill>
                <a:latin typeface="Arial" charset="0"/>
              </a:rPr>
              <a:t>► </a:t>
            </a:r>
            <a:r>
              <a:rPr lang="en-US" dirty="0">
                <a:latin typeface="Arial" charset="0"/>
              </a:rPr>
              <a:t>Compare claimed inventive subject matter (e.g. claim 1) individually with each prior art document</a:t>
            </a:r>
          </a:p>
        </p:txBody>
      </p:sp>
      <p:sp>
        <p:nvSpPr>
          <p:cNvPr id="5" name="Rectangle 4"/>
          <p:cNvSpPr/>
          <p:nvPr/>
        </p:nvSpPr>
        <p:spPr>
          <a:xfrm>
            <a:off x="762000" y="2743200"/>
            <a:ext cx="1828800" cy="2667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de-DE" sz="1800">
                <a:solidFill>
                  <a:srgbClr val="000000"/>
                </a:solidFill>
              </a:rPr>
              <a:t>Invention</a:t>
            </a:r>
          </a:p>
          <a:p>
            <a:pPr algn="ctr">
              <a:defRPr/>
            </a:pPr>
            <a:r>
              <a:rPr lang="de-DE" sz="1800">
                <a:solidFill>
                  <a:srgbClr val="000000"/>
                </a:solidFill>
              </a:rPr>
              <a:t>Feature A</a:t>
            </a:r>
          </a:p>
          <a:p>
            <a:pPr algn="ctr">
              <a:defRPr/>
            </a:pPr>
            <a:r>
              <a:rPr lang="de-DE" sz="1800">
                <a:solidFill>
                  <a:srgbClr val="000000"/>
                </a:solidFill>
              </a:rPr>
              <a:t>Feature B</a:t>
            </a:r>
          </a:p>
          <a:p>
            <a:pPr algn="ctr">
              <a:defRPr/>
            </a:pPr>
            <a:r>
              <a:rPr lang="de-DE" sz="1800">
                <a:solidFill>
                  <a:srgbClr val="000000"/>
                </a:solidFill>
              </a:rPr>
              <a:t>Feature C</a:t>
            </a:r>
          </a:p>
          <a:p>
            <a:pPr algn="ctr">
              <a:defRPr/>
            </a:pPr>
            <a:r>
              <a:rPr lang="de-DE" sz="1800">
                <a:solidFill>
                  <a:srgbClr val="000000"/>
                </a:solidFill>
              </a:rPr>
              <a:t>Feature D</a:t>
            </a:r>
          </a:p>
        </p:txBody>
      </p:sp>
      <p:sp>
        <p:nvSpPr>
          <p:cNvPr id="10" name="Rounded Rectangle 9"/>
          <p:cNvSpPr/>
          <p:nvPr/>
        </p:nvSpPr>
        <p:spPr>
          <a:xfrm>
            <a:off x="6629400" y="2743200"/>
            <a:ext cx="1905000" cy="381000"/>
          </a:xfrm>
          <a:prstGeom prst="roundRect">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novel</a:t>
            </a:r>
          </a:p>
        </p:txBody>
      </p:sp>
      <p:sp>
        <p:nvSpPr>
          <p:cNvPr id="12" name="Rounded Rectangle 11"/>
          <p:cNvSpPr/>
          <p:nvPr/>
        </p:nvSpPr>
        <p:spPr>
          <a:xfrm>
            <a:off x="6629400" y="3810000"/>
            <a:ext cx="1905000" cy="381000"/>
          </a:xfrm>
          <a:prstGeom prst="roundRect">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novel</a:t>
            </a:r>
          </a:p>
        </p:txBody>
      </p:sp>
      <p:sp>
        <p:nvSpPr>
          <p:cNvPr id="13" name="Rounded Rectangle 12"/>
          <p:cNvSpPr/>
          <p:nvPr/>
        </p:nvSpPr>
        <p:spPr>
          <a:xfrm>
            <a:off x="6629400" y="4343400"/>
            <a:ext cx="1905000" cy="381000"/>
          </a:xfrm>
          <a:prstGeom prst="roundRect">
            <a:avLst/>
          </a:prstGeom>
          <a:gradFill flip="none" rotWithShape="1">
            <a:gsLst>
              <a:gs pos="0">
                <a:srgbClr val="FF0000"/>
              </a:gs>
              <a:gs pos="100000">
                <a:srgbClr val="FFFFFF"/>
              </a:gs>
            </a:gsLst>
            <a:lin ang="16200000" scaled="0"/>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not novel</a:t>
            </a:r>
          </a:p>
        </p:txBody>
      </p:sp>
      <p:grpSp>
        <p:nvGrpSpPr>
          <p:cNvPr id="39944" name="Group 20"/>
          <p:cNvGrpSpPr>
            <a:grpSpLocks/>
          </p:cNvGrpSpPr>
          <p:nvPr/>
        </p:nvGrpSpPr>
        <p:grpSpPr bwMode="auto">
          <a:xfrm>
            <a:off x="2590800" y="2743200"/>
            <a:ext cx="3733800" cy="381000"/>
            <a:chOff x="2590800" y="2743200"/>
            <a:chExt cx="3733800" cy="381000"/>
          </a:xfrm>
        </p:grpSpPr>
        <p:sp>
          <p:nvSpPr>
            <p:cNvPr id="6" name="Rectangle 5"/>
            <p:cNvSpPr/>
            <p:nvPr/>
          </p:nvSpPr>
          <p:spPr>
            <a:xfrm>
              <a:off x="2971800" y="2743200"/>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1: </a:t>
              </a:r>
              <a:r>
                <a:rPr lang="de-DE" sz="1800">
                  <a:solidFill>
                    <a:srgbClr val="0000FF"/>
                  </a:solidFill>
                  <a:latin typeface="Arial" charset="0"/>
                  <a:ea typeface="ＭＳ Ｐゴシック" charset="0"/>
                  <a:cs typeface="Arial" charset="0"/>
                </a:rPr>
                <a:t>A+B+C</a:t>
              </a:r>
              <a:endParaRPr lang="de-DE" sz="1800">
                <a:solidFill>
                  <a:srgbClr val="008000"/>
                </a:solidFill>
                <a:latin typeface="Arial" charset="0"/>
                <a:ea typeface="ＭＳ Ｐゴシック" charset="0"/>
                <a:cs typeface="Arial" charset="0"/>
              </a:endParaRPr>
            </a:p>
          </p:txBody>
        </p:sp>
        <p:sp>
          <p:nvSpPr>
            <p:cNvPr id="14" name="Left-Right Arrow 13"/>
            <p:cNvSpPr/>
            <p:nvPr/>
          </p:nvSpPr>
          <p:spPr>
            <a:xfrm>
              <a:off x="2590800" y="285432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grpSp>
        <p:nvGrpSpPr>
          <p:cNvPr id="39946" name="Group 22"/>
          <p:cNvGrpSpPr>
            <a:grpSpLocks/>
          </p:cNvGrpSpPr>
          <p:nvPr/>
        </p:nvGrpSpPr>
        <p:grpSpPr bwMode="auto">
          <a:xfrm>
            <a:off x="2590800" y="3810000"/>
            <a:ext cx="3733800" cy="381000"/>
            <a:chOff x="2590800" y="3810000"/>
            <a:chExt cx="3733800" cy="381000"/>
          </a:xfrm>
        </p:grpSpPr>
        <p:sp>
          <p:nvSpPr>
            <p:cNvPr id="8" name="Rectangle 7"/>
            <p:cNvSpPr/>
            <p:nvPr/>
          </p:nvSpPr>
          <p:spPr>
            <a:xfrm>
              <a:off x="2971800" y="3810000"/>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3: </a:t>
              </a:r>
              <a:r>
                <a:rPr lang="de-DE" sz="1800">
                  <a:solidFill>
                    <a:srgbClr val="0000FF"/>
                  </a:solidFill>
                  <a:latin typeface="Arial" charset="0"/>
                  <a:ea typeface="ＭＳ Ｐゴシック" charset="0"/>
                  <a:cs typeface="Arial" charset="0"/>
                </a:rPr>
                <a:t>A+B+D</a:t>
              </a:r>
              <a:endParaRPr lang="de-DE" sz="1800">
                <a:solidFill>
                  <a:srgbClr val="008000"/>
                </a:solidFill>
                <a:latin typeface="Arial" charset="0"/>
                <a:ea typeface="ＭＳ Ｐゴシック" charset="0"/>
                <a:cs typeface="Arial" charset="0"/>
              </a:endParaRPr>
            </a:p>
          </p:txBody>
        </p:sp>
        <p:sp>
          <p:nvSpPr>
            <p:cNvPr id="16" name="Left-Right Arrow 15"/>
            <p:cNvSpPr/>
            <p:nvPr/>
          </p:nvSpPr>
          <p:spPr>
            <a:xfrm>
              <a:off x="2590800" y="392747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grpSp>
        <p:nvGrpSpPr>
          <p:cNvPr id="39947" name="Group 23"/>
          <p:cNvGrpSpPr>
            <a:grpSpLocks/>
          </p:cNvGrpSpPr>
          <p:nvPr/>
        </p:nvGrpSpPr>
        <p:grpSpPr bwMode="auto">
          <a:xfrm>
            <a:off x="2590800" y="4343400"/>
            <a:ext cx="3733800" cy="381000"/>
            <a:chOff x="2590800" y="4343400"/>
            <a:chExt cx="3733800" cy="381000"/>
          </a:xfrm>
        </p:grpSpPr>
        <p:sp>
          <p:nvSpPr>
            <p:cNvPr id="9" name="Rectangle 8"/>
            <p:cNvSpPr/>
            <p:nvPr/>
          </p:nvSpPr>
          <p:spPr>
            <a:xfrm>
              <a:off x="2971800" y="4343400"/>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rPr>
                <a:t>Document 4: </a:t>
              </a:r>
              <a:r>
                <a:rPr lang="de-DE" sz="1800">
                  <a:solidFill>
                    <a:srgbClr val="0000FF"/>
                  </a:solidFill>
                </a:rPr>
                <a:t>A+B+C+D</a:t>
              </a:r>
            </a:p>
          </p:txBody>
        </p:sp>
        <p:sp>
          <p:nvSpPr>
            <p:cNvPr id="17" name="Left-Right Arrow 16"/>
            <p:cNvSpPr/>
            <p:nvPr/>
          </p:nvSpPr>
          <p:spPr>
            <a:xfrm>
              <a:off x="2590800" y="446087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grpSp>
        <p:nvGrpSpPr>
          <p:cNvPr id="22" name="Group 24"/>
          <p:cNvGrpSpPr>
            <a:grpSpLocks/>
          </p:cNvGrpSpPr>
          <p:nvPr/>
        </p:nvGrpSpPr>
        <p:grpSpPr bwMode="auto">
          <a:xfrm>
            <a:off x="2590800" y="4876800"/>
            <a:ext cx="3733800" cy="381000"/>
            <a:chOff x="2590800" y="4876800"/>
            <a:chExt cx="3733800" cy="381000"/>
          </a:xfrm>
        </p:grpSpPr>
        <p:sp>
          <p:nvSpPr>
            <p:cNvPr id="18" name="Rectangle 17"/>
            <p:cNvSpPr/>
            <p:nvPr/>
          </p:nvSpPr>
          <p:spPr>
            <a:xfrm>
              <a:off x="2971800" y="4876800"/>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rPr>
                <a:t>Document 5: </a:t>
              </a:r>
              <a:r>
                <a:rPr lang="de-DE" sz="1800">
                  <a:solidFill>
                    <a:srgbClr val="0000FF"/>
                  </a:solidFill>
                </a:rPr>
                <a:t>a+B+C+D</a:t>
              </a:r>
            </a:p>
          </p:txBody>
        </p:sp>
        <p:sp>
          <p:nvSpPr>
            <p:cNvPr id="19" name="Left-Right Arrow 18"/>
            <p:cNvSpPr/>
            <p:nvPr/>
          </p:nvSpPr>
          <p:spPr>
            <a:xfrm>
              <a:off x="2590800" y="4992688"/>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ndParaRPr>
            </a:p>
          </p:txBody>
        </p:sp>
      </p:grpSp>
      <p:sp>
        <p:nvSpPr>
          <p:cNvPr id="20" name="Rounded Rectangle 19"/>
          <p:cNvSpPr/>
          <p:nvPr/>
        </p:nvSpPr>
        <p:spPr>
          <a:xfrm>
            <a:off x="6629400" y="4876800"/>
            <a:ext cx="1905000" cy="381000"/>
          </a:xfrm>
          <a:prstGeom prst="roundRect">
            <a:avLst/>
          </a:prstGeom>
          <a:gradFill flip="none" rotWithShape="1">
            <a:gsLst>
              <a:gs pos="0">
                <a:srgbClr val="FF0000"/>
              </a:gs>
              <a:gs pos="100000">
                <a:srgbClr val="FFFFFF"/>
              </a:gs>
            </a:gsLst>
            <a:lin ang="16200000" scaled="0"/>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not novel</a:t>
            </a:r>
          </a:p>
        </p:txBody>
      </p:sp>
      <p:sp>
        <p:nvSpPr>
          <p:cNvPr id="25" name="TextBox 24"/>
          <p:cNvSpPr txBox="1"/>
          <p:nvPr/>
        </p:nvSpPr>
        <p:spPr>
          <a:xfrm>
            <a:off x="6629400" y="5334000"/>
            <a:ext cx="1905000" cy="3810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1800">
                <a:solidFill>
                  <a:srgbClr val="FFFFFF"/>
                </a:solidFill>
              </a:rPr>
              <a:t>Expert: a = A</a:t>
            </a:r>
          </a:p>
        </p:txBody>
      </p:sp>
      <p:sp>
        <p:nvSpPr>
          <p:cNvPr id="27" name="TextBox 26"/>
          <p:cNvSpPr txBox="1"/>
          <p:nvPr/>
        </p:nvSpPr>
        <p:spPr>
          <a:xfrm>
            <a:off x="755576" y="5805264"/>
            <a:ext cx="5742384" cy="400110"/>
          </a:xfrm>
          <a:prstGeom prst="rect">
            <a:avLst/>
          </a:prstGeom>
          <a:solidFill>
            <a:schemeClr val="accent2">
              <a:lumMod val="40000"/>
              <a:lumOff val="60000"/>
            </a:schemeClr>
          </a:solidFill>
          <a:ln>
            <a:solidFill>
              <a:schemeClr val="accent2">
                <a:lumMod val="40000"/>
                <a:lumOff val="60000"/>
              </a:schemeClr>
            </a:solidFill>
          </a:ln>
        </p:spPr>
        <p:txBody>
          <a:bodyPr wrap="square">
            <a:spAutoFit/>
          </a:bodyPr>
          <a:lstStyle>
            <a:lvl1pPr eaLnBrk="0" hangingPunct="0">
              <a:tabLst>
                <a:tab pos="635000" algn="l"/>
              </a:tabLst>
              <a:defRPr sz="2400">
                <a:solidFill>
                  <a:schemeClr val="tx1"/>
                </a:solidFill>
                <a:latin typeface="Arial" charset="0"/>
                <a:ea typeface="ＭＳ Ｐゴシック" charset="0"/>
                <a:cs typeface="Arial" charset="0"/>
              </a:defRPr>
            </a:lvl1pPr>
            <a:lvl2pPr marL="37931725" indent="-37474525" eaLnBrk="0" hangingPunct="0">
              <a:tabLst>
                <a:tab pos="635000" algn="l"/>
              </a:tabLst>
              <a:defRPr sz="2400">
                <a:solidFill>
                  <a:schemeClr val="tx1"/>
                </a:solidFill>
                <a:latin typeface="Arial" charset="0"/>
                <a:ea typeface="Arial" charset="0"/>
                <a:cs typeface="Arial" charset="0"/>
              </a:defRPr>
            </a:lvl2pPr>
            <a:lvl3pPr eaLnBrk="0" hangingPunct="0">
              <a:tabLst>
                <a:tab pos="635000" algn="l"/>
              </a:tabLst>
              <a:defRPr sz="2400">
                <a:solidFill>
                  <a:schemeClr val="tx1"/>
                </a:solidFill>
                <a:latin typeface="Arial" charset="0"/>
                <a:ea typeface="Arial" charset="0"/>
                <a:cs typeface="Arial" charset="0"/>
              </a:defRPr>
            </a:lvl3pPr>
            <a:lvl4pPr eaLnBrk="0" hangingPunct="0">
              <a:tabLst>
                <a:tab pos="635000" algn="l"/>
              </a:tabLst>
              <a:defRPr sz="2400">
                <a:solidFill>
                  <a:schemeClr val="tx1"/>
                </a:solidFill>
                <a:latin typeface="Arial" charset="0"/>
                <a:ea typeface="Arial" charset="0"/>
                <a:cs typeface="Arial" charset="0"/>
              </a:defRPr>
            </a:lvl4pPr>
            <a:lvl5pPr eaLnBrk="0" hangingPunct="0">
              <a:tabLst>
                <a:tab pos="635000" algn="l"/>
              </a:tabLst>
              <a:defRPr sz="2400">
                <a:solidFill>
                  <a:schemeClr val="tx1"/>
                </a:solidFill>
                <a:latin typeface="Arial" charset="0"/>
                <a:ea typeface="Arial" charset="0"/>
                <a:cs typeface="Arial" charset="0"/>
              </a:defRPr>
            </a:lvl5pPr>
            <a:lvl6pPr marL="457200" eaLnBrk="0" fontAlgn="base" hangingPunct="0">
              <a:spcBef>
                <a:spcPct val="50000"/>
              </a:spcBef>
              <a:spcAft>
                <a:spcPct val="0"/>
              </a:spcAft>
              <a:tabLst>
                <a:tab pos="635000" algn="l"/>
              </a:tabLst>
              <a:defRPr sz="2400">
                <a:solidFill>
                  <a:schemeClr val="tx1"/>
                </a:solidFill>
                <a:latin typeface="Arial" charset="0"/>
                <a:ea typeface="Arial" charset="0"/>
                <a:cs typeface="Arial" charset="0"/>
              </a:defRPr>
            </a:lvl6pPr>
            <a:lvl7pPr marL="914400" eaLnBrk="0" fontAlgn="base" hangingPunct="0">
              <a:spcBef>
                <a:spcPct val="50000"/>
              </a:spcBef>
              <a:spcAft>
                <a:spcPct val="0"/>
              </a:spcAft>
              <a:tabLst>
                <a:tab pos="635000" algn="l"/>
              </a:tabLst>
              <a:defRPr sz="2400">
                <a:solidFill>
                  <a:schemeClr val="tx1"/>
                </a:solidFill>
                <a:latin typeface="Arial" charset="0"/>
                <a:ea typeface="Arial" charset="0"/>
                <a:cs typeface="Arial" charset="0"/>
              </a:defRPr>
            </a:lvl7pPr>
            <a:lvl8pPr marL="1371600" eaLnBrk="0" fontAlgn="base" hangingPunct="0">
              <a:spcBef>
                <a:spcPct val="50000"/>
              </a:spcBef>
              <a:spcAft>
                <a:spcPct val="0"/>
              </a:spcAft>
              <a:tabLst>
                <a:tab pos="635000" algn="l"/>
              </a:tabLst>
              <a:defRPr sz="2400">
                <a:solidFill>
                  <a:schemeClr val="tx1"/>
                </a:solidFill>
                <a:latin typeface="Arial" charset="0"/>
                <a:ea typeface="Arial" charset="0"/>
                <a:cs typeface="Arial" charset="0"/>
              </a:defRPr>
            </a:lvl8pPr>
            <a:lvl9pPr marL="1828800" eaLnBrk="0" fontAlgn="base" hangingPunct="0">
              <a:spcBef>
                <a:spcPct val="50000"/>
              </a:spcBef>
              <a:spcAft>
                <a:spcPct val="0"/>
              </a:spcAft>
              <a:tabLst>
                <a:tab pos="635000" algn="l"/>
              </a:tabLst>
              <a:defRPr sz="2400">
                <a:solidFill>
                  <a:schemeClr val="tx1"/>
                </a:solidFill>
                <a:latin typeface="Arial" charset="0"/>
                <a:ea typeface="Arial" charset="0"/>
                <a:cs typeface="Arial" charset="0"/>
              </a:defRPr>
            </a:lvl9pPr>
          </a:lstStyle>
          <a:p>
            <a:pPr eaLnBrk="1" hangingPunct="1">
              <a:defRPr/>
            </a:pPr>
            <a:r>
              <a:rPr lang="en-US" sz="2000" dirty="0"/>
              <a:t>E.g.: A=</a:t>
            </a:r>
            <a:r>
              <a:rPr lang="ja-JP" altLang="en-US" sz="2000" dirty="0"/>
              <a:t>“</a:t>
            </a:r>
            <a:r>
              <a:rPr lang="en-US" altLang="ja-JP" sz="2000" dirty="0"/>
              <a:t>T</a:t>
            </a:r>
            <a:r>
              <a:rPr lang="en-US" sz="2000" dirty="0"/>
              <a:t>ank</a:t>
            </a:r>
            <a:r>
              <a:rPr lang="ja-JP" altLang="en-US" sz="2000" dirty="0"/>
              <a:t>”</a:t>
            </a:r>
            <a:r>
              <a:rPr lang="en-US" sz="2000" dirty="0"/>
              <a:t>, a=</a:t>
            </a:r>
            <a:r>
              <a:rPr lang="ja-JP" altLang="en-US" sz="2000" dirty="0"/>
              <a:t>“</a:t>
            </a:r>
            <a:r>
              <a:rPr lang="en-US" altLang="ja-JP" sz="2000" dirty="0"/>
              <a:t>C</a:t>
            </a:r>
            <a:r>
              <a:rPr lang="en-US" sz="2000" dirty="0"/>
              <a:t>ontainer</a:t>
            </a:r>
            <a:r>
              <a:rPr lang="ja-JP" altLang="en-US" sz="2000" dirty="0"/>
              <a:t>”</a:t>
            </a:r>
            <a:r>
              <a:rPr lang="en-US" altLang="ja-JP" sz="2000" dirty="0"/>
              <a:t> or</a:t>
            </a:r>
            <a:r>
              <a:rPr lang="en-US" sz="2000" dirty="0"/>
              <a:t> “Reservoir</a:t>
            </a:r>
            <a:r>
              <a:rPr lang="ja-JP" altLang="en-US" sz="2000" dirty="0"/>
              <a:t>”</a:t>
            </a:r>
            <a:endParaRPr lang="en-US" sz="2000" dirty="0"/>
          </a:p>
        </p:txBody>
      </p:sp>
    </p:spTree>
    <p:extLst>
      <p:ext uri="{BB962C8B-B14F-4D97-AF65-F5344CB8AC3E}">
        <p14:creationId xmlns:p14="http://schemas.microsoft.com/office/powerpoint/2010/main" val="1433099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latin typeface="Arial" charset="0"/>
              </a:rPr>
              <a:t>Checking novelty (implicit features)</a:t>
            </a:r>
          </a:p>
        </p:txBody>
      </p:sp>
      <p:sp>
        <p:nvSpPr>
          <p:cNvPr id="41986" name="Rectangle 2"/>
          <p:cNvSpPr>
            <a:spLocks noGrp="1" noChangeArrowheads="1"/>
          </p:cNvSpPr>
          <p:nvPr>
            <p:ph type="body" idx="1"/>
          </p:nvPr>
        </p:nvSpPr>
        <p:spPr>
          <a:xfrm>
            <a:off x="457200" y="1524000"/>
            <a:ext cx="8229600" cy="4352925"/>
          </a:xfrm>
          <a:noFill/>
        </p:spPr>
        <p:txBody>
          <a:bodyPr/>
          <a:lstStyle/>
          <a:p>
            <a:pPr marL="0" indent="0" eaLnBrk="1" hangingPunct="1">
              <a:buFontTx/>
              <a:buNone/>
            </a:pPr>
            <a:r>
              <a:rPr lang="en-US" sz="2800" dirty="0">
                <a:solidFill>
                  <a:srgbClr val="0000FF"/>
                </a:solidFill>
                <a:latin typeface="Arial" charset="0"/>
              </a:rPr>
              <a:t>► </a:t>
            </a:r>
            <a:r>
              <a:rPr lang="en-US" dirty="0">
                <a:latin typeface="Arial" charset="0"/>
              </a:rPr>
              <a:t>Compare claimed inventive subject matter (e.g. claim 1) individually with each prior art document</a:t>
            </a:r>
          </a:p>
        </p:txBody>
      </p:sp>
      <p:sp>
        <p:nvSpPr>
          <p:cNvPr id="5" name="Rectangle 4"/>
          <p:cNvSpPr/>
          <p:nvPr/>
        </p:nvSpPr>
        <p:spPr>
          <a:xfrm>
            <a:off x="762000" y="2743200"/>
            <a:ext cx="1828800" cy="2667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de-DE" sz="1800">
                <a:solidFill>
                  <a:srgbClr val="000000"/>
                </a:solidFill>
              </a:rPr>
              <a:t>Invention</a:t>
            </a:r>
          </a:p>
          <a:p>
            <a:pPr algn="ctr">
              <a:defRPr/>
            </a:pPr>
            <a:r>
              <a:rPr lang="de-DE" sz="1800">
                <a:solidFill>
                  <a:srgbClr val="000000"/>
                </a:solidFill>
              </a:rPr>
              <a:t>Feature A</a:t>
            </a:r>
          </a:p>
          <a:p>
            <a:pPr algn="ctr">
              <a:defRPr/>
            </a:pPr>
            <a:r>
              <a:rPr lang="de-DE" sz="1800">
                <a:solidFill>
                  <a:srgbClr val="000000"/>
                </a:solidFill>
              </a:rPr>
              <a:t>Feature B</a:t>
            </a:r>
          </a:p>
          <a:p>
            <a:pPr algn="ctr">
              <a:defRPr/>
            </a:pPr>
            <a:r>
              <a:rPr lang="de-DE" sz="1800">
                <a:solidFill>
                  <a:srgbClr val="000000"/>
                </a:solidFill>
              </a:rPr>
              <a:t>Feature C</a:t>
            </a:r>
          </a:p>
          <a:p>
            <a:pPr algn="ctr">
              <a:defRPr/>
            </a:pPr>
            <a:r>
              <a:rPr lang="de-DE" sz="1800">
                <a:solidFill>
                  <a:srgbClr val="000000"/>
                </a:solidFill>
              </a:rPr>
              <a:t>Feature D</a:t>
            </a:r>
          </a:p>
        </p:txBody>
      </p:sp>
      <p:sp>
        <p:nvSpPr>
          <p:cNvPr id="10" name="Rounded Rectangle 9"/>
          <p:cNvSpPr/>
          <p:nvPr/>
        </p:nvSpPr>
        <p:spPr>
          <a:xfrm>
            <a:off x="6629400" y="2743200"/>
            <a:ext cx="1905000" cy="381000"/>
          </a:xfrm>
          <a:prstGeom prst="roundRect">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novel</a:t>
            </a:r>
          </a:p>
        </p:txBody>
      </p:sp>
      <p:grpSp>
        <p:nvGrpSpPr>
          <p:cNvPr id="41989" name="Group 20"/>
          <p:cNvGrpSpPr>
            <a:grpSpLocks/>
          </p:cNvGrpSpPr>
          <p:nvPr/>
        </p:nvGrpSpPr>
        <p:grpSpPr bwMode="auto">
          <a:xfrm>
            <a:off x="2590800" y="2743200"/>
            <a:ext cx="3733800" cy="381000"/>
            <a:chOff x="2590800" y="2743200"/>
            <a:chExt cx="3733800" cy="381000"/>
          </a:xfrm>
        </p:grpSpPr>
        <p:sp>
          <p:nvSpPr>
            <p:cNvPr id="6" name="Rectangle 5"/>
            <p:cNvSpPr/>
            <p:nvPr/>
          </p:nvSpPr>
          <p:spPr>
            <a:xfrm>
              <a:off x="2971800" y="2743200"/>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1: </a:t>
              </a:r>
              <a:r>
                <a:rPr lang="de-DE" sz="1800">
                  <a:solidFill>
                    <a:srgbClr val="0000FF"/>
                  </a:solidFill>
                  <a:latin typeface="Arial" charset="0"/>
                  <a:ea typeface="ＭＳ Ｐゴシック" charset="0"/>
                  <a:cs typeface="Arial" charset="0"/>
                </a:rPr>
                <a:t>A+B+C</a:t>
              </a:r>
              <a:endParaRPr lang="de-DE" sz="1800">
                <a:solidFill>
                  <a:srgbClr val="008000"/>
                </a:solidFill>
                <a:latin typeface="Arial" charset="0"/>
                <a:ea typeface="ＭＳ Ｐゴシック" charset="0"/>
                <a:cs typeface="Arial" charset="0"/>
              </a:endParaRPr>
            </a:p>
          </p:txBody>
        </p:sp>
        <p:sp>
          <p:nvSpPr>
            <p:cNvPr id="14" name="Left-Right Arrow 13"/>
            <p:cNvSpPr/>
            <p:nvPr/>
          </p:nvSpPr>
          <p:spPr>
            <a:xfrm>
              <a:off x="2590800" y="285432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sp>
        <p:nvSpPr>
          <p:cNvPr id="20" name="Rounded Rectangle 19"/>
          <p:cNvSpPr/>
          <p:nvPr/>
        </p:nvSpPr>
        <p:spPr>
          <a:xfrm>
            <a:off x="6629400" y="3810000"/>
            <a:ext cx="1905000" cy="381000"/>
          </a:xfrm>
          <a:prstGeom prst="roundRect">
            <a:avLst/>
          </a:prstGeom>
          <a:gradFill flip="none" rotWithShape="1">
            <a:gsLst>
              <a:gs pos="0">
                <a:srgbClr val="FF0000"/>
              </a:gs>
              <a:gs pos="100000">
                <a:srgbClr val="FFFFFF"/>
              </a:gs>
            </a:gsLst>
            <a:lin ang="16200000" scaled="0"/>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not novel </a:t>
            </a:r>
          </a:p>
        </p:txBody>
      </p:sp>
      <p:sp>
        <p:nvSpPr>
          <p:cNvPr id="25" name="TextBox 24"/>
          <p:cNvSpPr txBox="1"/>
          <p:nvPr/>
        </p:nvSpPr>
        <p:spPr>
          <a:xfrm>
            <a:off x="2971800" y="3810000"/>
            <a:ext cx="1905000" cy="3810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1800">
                <a:solidFill>
                  <a:srgbClr val="FFFFFF"/>
                </a:solidFill>
              </a:rPr>
              <a:t>Expert: C =&gt; D</a:t>
            </a:r>
          </a:p>
        </p:txBody>
      </p:sp>
      <p:sp>
        <p:nvSpPr>
          <p:cNvPr id="26" name="TextBox 25"/>
          <p:cNvSpPr txBox="1"/>
          <p:nvPr/>
        </p:nvSpPr>
        <p:spPr>
          <a:xfrm>
            <a:off x="2819400" y="4548188"/>
            <a:ext cx="6096000" cy="862012"/>
          </a:xfrm>
          <a:prstGeom prst="rect">
            <a:avLst/>
          </a:prstGeom>
          <a:solidFill>
            <a:schemeClr val="accent2">
              <a:lumMod val="40000"/>
              <a:lumOff val="60000"/>
            </a:schemeClr>
          </a:solidFill>
          <a:ln>
            <a:solidFill>
              <a:schemeClr val="accent2">
                <a:lumMod val="40000"/>
                <a:lumOff val="60000"/>
              </a:schemeClr>
            </a:solidFill>
          </a:ln>
        </p:spPr>
        <p:txBody>
          <a:bodyPr>
            <a:spAutoFit/>
          </a:bodyPr>
          <a:lstStyle/>
          <a:p>
            <a:pPr>
              <a:tabLst>
                <a:tab pos="635000" algn="l"/>
              </a:tabLst>
              <a:defRPr/>
            </a:pPr>
            <a:r>
              <a:rPr lang="en-US" sz="2000">
                <a:latin typeface="Arial" pitchFamily="-1" charset="0"/>
                <a:ea typeface="Arial" pitchFamily="-1" charset="0"/>
                <a:cs typeface="Arial" pitchFamily="-1" charset="0"/>
              </a:rPr>
              <a:t>E.g.: each bonding wire (C) ends at bonding pad (D)</a:t>
            </a:r>
          </a:p>
          <a:p>
            <a:pPr>
              <a:tabLst>
                <a:tab pos="635000" algn="l"/>
              </a:tabLst>
              <a:defRPr/>
            </a:pPr>
            <a:r>
              <a:rPr lang="en-US" sz="2000">
                <a:latin typeface="Arial" pitchFamily="-1" charset="0"/>
                <a:ea typeface="Arial" pitchFamily="-1" charset="0"/>
                <a:cs typeface="Arial" pitchFamily="-1" charset="0"/>
              </a:rPr>
              <a:t>	each tank (C) has an inlet (D)</a:t>
            </a:r>
          </a:p>
        </p:txBody>
      </p:sp>
    </p:spTree>
    <p:extLst>
      <p:ext uri="{BB962C8B-B14F-4D97-AF65-F5344CB8AC3E}">
        <p14:creationId xmlns:p14="http://schemas.microsoft.com/office/powerpoint/2010/main" val="1648504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Arial" charset="0"/>
                <a:cs typeface="Arial" charset="0"/>
              </a:rPr>
              <a:t>Legal basis of patent examination</a:t>
            </a:r>
          </a:p>
        </p:txBody>
      </p:sp>
      <p:sp>
        <p:nvSpPr>
          <p:cNvPr id="22531" name="Content Placeholder 2"/>
          <p:cNvSpPr>
            <a:spLocks noGrp="1"/>
          </p:cNvSpPr>
          <p:nvPr>
            <p:ph idx="1"/>
          </p:nvPr>
        </p:nvSpPr>
        <p:spPr>
          <a:xfrm>
            <a:off x="457200" y="1666875"/>
            <a:ext cx="8578850" cy="4352925"/>
          </a:xfrm>
        </p:spPr>
        <p:txBody>
          <a:bodyPr/>
          <a:lstStyle/>
          <a:p>
            <a:pPr marL="0" indent="0" eaLnBrk="1" hangingPunct="1">
              <a:spcBef>
                <a:spcPts val="1875"/>
              </a:spcBef>
              <a:buFontTx/>
              <a:buNone/>
            </a:pPr>
            <a:r>
              <a:rPr lang="en-US" sz="2000">
                <a:solidFill>
                  <a:srgbClr val="0000FF"/>
                </a:solidFill>
                <a:latin typeface="Arial" charset="0"/>
                <a:cs typeface="Arial" charset="0"/>
              </a:rPr>
              <a:t>► </a:t>
            </a:r>
            <a:r>
              <a:rPr lang="en-US" sz="2000" b="1">
                <a:latin typeface="Arial" charset="0"/>
                <a:cs typeface="Arial" charset="0"/>
              </a:rPr>
              <a:t>Patent law</a:t>
            </a:r>
            <a:r>
              <a:rPr lang="en-US" sz="2000">
                <a:latin typeface="Arial" charset="0"/>
                <a:cs typeface="Arial" charset="0"/>
              </a:rPr>
              <a:t>/act (issued by parliament, i.e. legislative body)</a:t>
            </a:r>
          </a:p>
          <a:p>
            <a:pPr marL="0" indent="0" eaLnBrk="1" hangingPunct="1">
              <a:buFontTx/>
              <a:buNone/>
            </a:pPr>
            <a:r>
              <a:rPr lang="en-US" sz="2000">
                <a:solidFill>
                  <a:srgbClr val="0000FF"/>
                </a:solidFill>
                <a:latin typeface="Arial" charset="0"/>
                <a:cs typeface="Arial" charset="0"/>
              </a:rPr>
              <a:t>► </a:t>
            </a:r>
            <a:r>
              <a:rPr lang="en-US" sz="2000">
                <a:latin typeface="Arial" charset="0"/>
                <a:cs typeface="Arial" charset="0"/>
              </a:rPr>
              <a:t>Patent rules/</a:t>
            </a:r>
            <a:r>
              <a:rPr lang="en-US" sz="2000" b="1">
                <a:latin typeface="Arial" charset="0"/>
                <a:cs typeface="Arial" charset="0"/>
              </a:rPr>
              <a:t>regulations</a:t>
            </a:r>
            <a:r>
              <a:rPr lang="en-US" sz="2000">
                <a:latin typeface="Arial" charset="0"/>
                <a:cs typeface="Arial" charset="0"/>
              </a:rPr>
              <a:t>/ordinances (issued by minister, commissioner/…, i.e. administrative body)</a:t>
            </a:r>
          </a:p>
          <a:p>
            <a:pPr marL="0" indent="0" eaLnBrk="1" hangingPunct="1">
              <a:buFontTx/>
              <a:buNone/>
            </a:pPr>
            <a:endParaRPr lang="en-US" sz="2000">
              <a:latin typeface="Arial" charset="0"/>
              <a:cs typeface="Arial" charset="0"/>
            </a:endParaRPr>
          </a:p>
          <a:p>
            <a:pPr marL="0" indent="0" eaLnBrk="1" hangingPunct="1">
              <a:buFontTx/>
              <a:buNone/>
            </a:pPr>
            <a:r>
              <a:rPr lang="en-US" sz="2000">
                <a:solidFill>
                  <a:srgbClr val="0000FF"/>
                </a:solidFill>
                <a:latin typeface="Arial" charset="0"/>
                <a:cs typeface="Arial" charset="0"/>
              </a:rPr>
              <a:t>► </a:t>
            </a:r>
            <a:r>
              <a:rPr lang="en-US" sz="2000">
                <a:solidFill>
                  <a:srgbClr val="000000"/>
                </a:solidFill>
                <a:latin typeface="Arial" charset="0"/>
                <a:cs typeface="Arial" charset="0"/>
              </a:rPr>
              <a:t>International treaties (Paris Convention, PCT, TRIPS...)</a:t>
            </a:r>
          </a:p>
          <a:p>
            <a:pPr marL="0" indent="0" eaLnBrk="1" hangingPunct="1">
              <a:buFontTx/>
              <a:buNone/>
            </a:pPr>
            <a:endParaRPr lang="en-US" sz="2000">
              <a:latin typeface="Arial" charset="0"/>
              <a:cs typeface="Arial" charset="0"/>
            </a:endParaRPr>
          </a:p>
          <a:p>
            <a:pPr marL="0" indent="0" eaLnBrk="1" hangingPunct="1">
              <a:buFontTx/>
              <a:buNone/>
            </a:pPr>
            <a:r>
              <a:rPr lang="en-US" sz="2000">
                <a:latin typeface="Arial" charset="0"/>
                <a:cs typeface="Arial" charset="0"/>
              </a:rPr>
              <a:t>     </a:t>
            </a:r>
            <a:r>
              <a:rPr lang="en-US" sz="2000">
                <a:solidFill>
                  <a:srgbClr val="0000FF"/>
                </a:solidFill>
                <a:latin typeface="Arial" charset="0"/>
                <a:cs typeface="Arial" charset="0"/>
              </a:rPr>
              <a:t>require interpretation</a:t>
            </a:r>
          </a:p>
          <a:p>
            <a:pPr marL="0" indent="0" eaLnBrk="1" hangingPunct="1">
              <a:buFontTx/>
              <a:buNone/>
            </a:pPr>
            <a:endParaRPr lang="en-US" sz="2000">
              <a:solidFill>
                <a:srgbClr val="0000FF"/>
              </a:solidFill>
              <a:latin typeface="Arial" charset="0"/>
              <a:cs typeface="Arial" charset="0"/>
            </a:endParaRPr>
          </a:p>
          <a:p>
            <a:pPr marL="0" indent="0" eaLnBrk="1" hangingPunct="1">
              <a:buFontTx/>
              <a:buNone/>
            </a:pPr>
            <a:r>
              <a:rPr lang="en-US" sz="2000">
                <a:solidFill>
                  <a:srgbClr val="0000FF"/>
                </a:solidFill>
                <a:latin typeface="Arial" charset="0"/>
                <a:cs typeface="Arial" charset="0"/>
              </a:rPr>
              <a:t>► </a:t>
            </a:r>
            <a:r>
              <a:rPr lang="en-US" sz="2000">
                <a:latin typeface="Arial" charset="0"/>
                <a:cs typeface="Arial" charset="0"/>
              </a:rPr>
              <a:t>Case law (interpretation by court rulings)</a:t>
            </a:r>
          </a:p>
          <a:p>
            <a:pPr marL="0" indent="0" eaLnBrk="1" hangingPunct="1">
              <a:buFontTx/>
              <a:buNone/>
            </a:pPr>
            <a:r>
              <a:rPr lang="en-US" sz="2000">
                <a:solidFill>
                  <a:srgbClr val="0000FF"/>
                </a:solidFill>
                <a:latin typeface="Arial" charset="0"/>
                <a:cs typeface="Arial" charset="0"/>
              </a:rPr>
              <a:t>► </a:t>
            </a:r>
            <a:r>
              <a:rPr lang="en-US" sz="2000">
                <a:latin typeface="Arial" charset="0"/>
                <a:cs typeface="Arial" charset="0"/>
              </a:rPr>
              <a:t>Examination guidelines (referring to essential CL)</a:t>
            </a:r>
          </a:p>
          <a:p>
            <a:pPr marL="0" indent="0"/>
            <a:endParaRPr lang="en-US" sz="200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latin typeface="Arial" charset="0"/>
              </a:rPr>
              <a:t>Checking inventive step</a:t>
            </a:r>
          </a:p>
        </p:txBody>
      </p:sp>
      <p:sp>
        <p:nvSpPr>
          <p:cNvPr id="44034" name="Rectangle 2"/>
          <p:cNvSpPr>
            <a:spLocks noGrp="1" noChangeArrowheads="1"/>
          </p:cNvSpPr>
          <p:nvPr>
            <p:ph type="body" idx="1"/>
          </p:nvPr>
        </p:nvSpPr>
        <p:spPr>
          <a:xfrm>
            <a:off x="457200" y="1524000"/>
            <a:ext cx="8229600" cy="4352925"/>
          </a:xfrm>
          <a:noFill/>
        </p:spPr>
        <p:txBody>
          <a:bodyPr/>
          <a:lstStyle/>
          <a:p>
            <a:pPr marL="0" indent="0" eaLnBrk="1" hangingPunct="1">
              <a:buFontTx/>
              <a:buNone/>
            </a:pPr>
            <a:r>
              <a:rPr lang="en-US" sz="2800" dirty="0">
                <a:solidFill>
                  <a:srgbClr val="0000FF"/>
                </a:solidFill>
                <a:latin typeface="Arial" charset="0"/>
              </a:rPr>
              <a:t>► </a:t>
            </a:r>
            <a:r>
              <a:rPr lang="en-US" dirty="0">
                <a:solidFill>
                  <a:srgbClr val="0000FF"/>
                </a:solidFill>
                <a:latin typeface="Arial" charset="0"/>
              </a:rPr>
              <a:t>If application is new: </a:t>
            </a:r>
            <a:r>
              <a:rPr lang="en-US" dirty="0">
                <a:latin typeface="Arial" charset="0"/>
              </a:rPr>
              <a:t>Is modification, e.g. of "closest" prior art </a:t>
            </a:r>
            <a:r>
              <a:rPr lang="en-US" b="1" dirty="0">
                <a:latin typeface="Arial" charset="0"/>
              </a:rPr>
              <a:t>obvious for someone skilled in the art </a:t>
            </a:r>
            <a:r>
              <a:rPr lang="en-US" dirty="0">
                <a:latin typeface="Arial" charset="0"/>
              </a:rPr>
              <a:t>?</a:t>
            </a:r>
          </a:p>
        </p:txBody>
      </p:sp>
      <p:sp>
        <p:nvSpPr>
          <p:cNvPr id="5" name="Rectangle 4"/>
          <p:cNvSpPr/>
          <p:nvPr/>
        </p:nvSpPr>
        <p:spPr>
          <a:xfrm>
            <a:off x="762000" y="3124200"/>
            <a:ext cx="1828800" cy="2667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de-DE" sz="1800">
                <a:solidFill>
                  <a:srgbClr val="000000"/>
                </a:solidFill>
              </a:rPr>
              <a:t>Invention</a:t>
            </a:r>
          </a:p>
          <a:p>
            <a:pPr algn="ctr">
              <a:defRPr/>
            </a:pPr>
            <a:r>
              <a:rPr lang="de-DE" sz="1800">
                <a:solidFill>
                  <a:srgbClr val="000000"/>
                </a:solidFill>
              </a:rPr>
              <a:t>Feature A</a:t>
            </a:r>
          </a:p>
          <a:p>
            <a:pPr algn="ctr">
              <a:defRPr/>
            </a:pPr>
            <a:r>
              <a:rPr lang="de-DE" sz="1800">
                <a:solidFill>
                  <a:srgbClr val="000000"/>
                </a:solidFill>
              </a:rPr>
              <a:t>Feature B</a:t>
            </a:r>
          </a:p>
          <a:p>
            <a:pPr algn="ctr">
              <a:defRPr/>
            </a:pPr>
            <a:r>
              <a:rPr lang="de-DE" sz="1800">
                <a:solidFill>
                  <a:srgbClr val="000000"/>
                </a:solidFill>
              </a:rPr>
              <a:t>Feature C</a:t>
            </a:r>
          </a:p>
          <a:p>
            <a:pPr algn="ctr">
              <a:defRPr/>
            </a:pPr>
            <a:r>
              <a:rPr lang="de-DE" sz="1800" b="1">
                <a:solidFill>
                  <a:srgbClr val="000000"/>
                </a:solidFill>
              </a:rPr>
              <a:t>Feature D</a:t>
            </a:r>
          </a:p>
        </p:txBody>
      </p:sp>
      <p:sp>
        <p:nvSpPr>
          <p:cNvPr id="6" name="Rectangle 5"/>
          <p:cNvSpPr/>
          <p:nvPr/>
        </p:nvSpPr>
        <p:spPr>
          <a:xfrm>
            <a:off x="2971800" y="3114675"/>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1: </a:t>
            </a:r>
            <a:r>
              <a:rPr lang="de-DE" sz="1800">
                <a:solidFill>
                  <a:srgbClr val="0000FF"/>
                </a:solidFill>
                <a:latin typeface="Arial" charset="0"/>
                <a:ea typeface="ＭＳ Ｐゴシック" charset="0"/>
                <a:cs typeface="Arial" charset="0"/>
              </a:rPr>
              <a:t>A+B+C</a:t>
            </a:r>
            <a:endParaRPr lang="de-DE" sz="1800">
              <a:solidFill>
                <a:srgbClr val="008000"/>
              </a:solidFill>
              <a:latin typeface="Arial" charset="0"/>
              <a:ea typeface="ＭＳ Ｐゴシック" charset="0"/>
              <a:cs typeface="Arial" charset="0"/>
            </a:endParaRPr>
          </a:p>
        </p:txBody>
      </p:sp>
      <p:sp>
        <p:nvSpPr>
          <p:cNvPr id="7" name="Rectangle 6"/>
          <p:cNvSpPr/>
          <p:nvPr/>
        </p:nvSpPr>
        <p:spPr>
          <a:xfrm>
            <a:off x="2971800" y="3648075"/>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rPr>
              <a:t>Document 2: </a:t>
            </a:r>
            <a:r>
              <a:rPr lang="de-DE" sz="1800">
                <a:solidFill>
                  <a:srgbClr val="0000FF"/>
                </a:solidFill>
              </a:rPr>
              <a:t>A+B+C</a:t>
            </a:r>
            <a:r>
              <a:rPr lang="de-DE" sz="1800">
                <a:solidFill>
                  <a:srgbClr val="008000"/>
                </a:solidFill>
              </a:rPr>
              <a:t>+F</a:t>
            </a:r>
          </a:p>
        </p:txBody>
      </p:sp>
      <p:sp>
        <p:nvSpPr>
          <p:cNvPr id="10" name="Rounded Rectangle 9"/>
          <p:cNvSpPr/>
          <p:nvPr/>
        </p:nvSpPr>
        <p:spPr>
          <a:xfrm>
            <a:off x="6629400" y="3114675"/>
            <a:ext cx="1905000" cy="381000"/>
          </a:xfrm>
          <a:prstGeom prst="roundRect">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novel</a:t>
            </a:r>
          </a:p>
        </p:txBody>
      </p:sp>
      <p:sp>
        <p:nvSpPr>
          <p:cNvPr id="11" name="Rounded Rectangle 10"/>
          <p:cNvSpPr/>
          <p:nvPr/>
        </p:nvSpPr>
        <p:spPr>
          <a:xfrm>
            <a:off x="6629400" y="3648075"/>
            <a:ext cx="1905000" cy="381000"/>
          </a:xfrm>
          <a:prstGeom prst="roundRect">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novel</a:t>
            </a:r>
          </a:p>
        </p:txBody>
      </p:sp>
      <p:sp>
        <p:nvSpPr>
          <p:cNvPr id="14" name="Left-Right Arrow 13"/>
          <p:cNvSpPr/>
          <p:nvPr/>
        </p:nvSpPr>
        <p:spPr>
          <a:xfrm>
            <a:off x="2590800" y="3225800"/>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sp>
        <p:nvSpPr>
          <p:cNvPr id="15" name="Left-Right Arrow 14"/>
          <p:cNvSpPr/>
          <p:nvPr/>
        </p:nvSpPr>
        <p:spPr>
          <a:xfrm>
            <a:off x="2590800" y="3765550"/>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a:p>
            <a:pPr algn="ctr">
              <a:defRPr/>
            </a:pPr>
            <a:endParaRPr lang="de-DE" sz="1800">
              <a:solidFill>
                <a:srgbClr val="FFFFFF"/>
              </a:solidFill>
            </a:endParaRPr>
          </a:p>
        </p:txBody>
      </p:sp>
      <p:grpSp>
        <p:nvGrpSpPr>
          <p:cNvPr id="2" name="Group 17"/>
          <p:cNvGrpSpPr>
            <a:grpSpLocks/>
          </p:cNvGrpSpPr>
          <p:nvPr/>
        </p:nvGrpSpPr>
        <p:grpSpPr bwMode="auto">
          <a:xfrm>
            <a:off x="2286000" y="5075238"/>
            <a:ext cx="4038600" cy="381000"/>
            <a:chOff x="2286000" y="4419600"/>
            <a:chExt cx="4038600" cy="381000"/>
          </a:xfrm>
        </p:grpSpPr>
        <p:sp>
          <p:nvSpPr>
            <p:cNvPr id="22" name="Rounded Rectangle 21"/>
            <p:cNvSpPr/>
            <p:nvPr/>
          </p:nvSpPr>
          <p:spPr>
            <a:xfrm>
              <a:off x="2971800" y="4419600"/>
              <a:ext cx="3352800" cy="3810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Difference to prior art 1, 2</a:t>
              </a:r>
              <a:endParaRPr lang="de-DE" sz="1800">
                <a:solidFill>
                  <a:srgbClr val="0000FF"/>
                </a:solidFill>
                <a:latin typeface="Arial" charset="0"/>
                <a:ea typeface="ＭＳ Ｐゴシック" charset="0"/>
                <a:cs typeface="Arial" charset="0"/>
              </a:endParaRPr>
            </a:p>
          </p:txBody>
        </p:sp>
        <p:sp>
          <p:nvSpPr>
            <p:cNvPr id="27" name="Left Arrow 26"/>
            <p:cNvSpPr/>
            <p:nvPr/>
          </p:nvSpPr>
          <p:spPr>
            <a:xfrm>
              <a:off x="2286000" y="4589462"/>
              <a:ext cx="609600" cy="76200"/>
            </a:xfrm>
            <a:prstGeom prst="leftArrow">
              <a:avLst/>
            </a:prstGeom>
            <a:solidFill>
              <a:srgbClr val="FB0000"/>
            </a:solidFill>
            <a:ln>
              <a:solidFill>
                <a:srgbClr val="FB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sp>
        <p:nvSpPr>
          <p:cNvPr id="17" name="Rectangle 16"/>
          <p:cNvSpPr/>
          <p:nvPr/>
        </p:nvSpPr>
        <p:spPr>
          <a:xfrm>
            <a:off x="2971800" y="5672138"/>
            <a:ext cx="335280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rPr>
              <a:t>Document 6: </a:t>
            </a:r>
            <a:r>
              <a:rPr lang="de-DE" sz="1800">
                <a:solidFill>
                  <a:srgbClr val="008000"/>
                </a:solidFill>
              </a:rPr>
              <a:t>(D or F)</a:t>
            </a:r>
          </a:p>
        </p:txBody>
      </p:sp>
      <p:sp>
        <p:nvSpPr>
          <p:cNvPr id="19" name="Oval 18"/>
          <p:cNvSpPr/>
          <p:nvPr/>
        </p:nvSpPr>
        <p:spPr>
          <a:xfrm>
            <a:off x="2743200" y="3343275"/>
            <a:ext cx="3886200" cy="914400"/>
          </a:xfrm>
          <a:prstGeom prst="ellipse">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sp>
        <p:nvSpPr>
          <p:cNvPr id="20" name="Oval 19"/>
          <p:cNvSpPr/>
          <p:nvPr/>
        </p:nvSpPr>
        <p:spPr>
          <a:xfrm>
            <a:off x="3810000" y="5486400"/>
            <a:ext cx="1981200" cy="762000"/>
          </a:xfrm>
          <a:prstGeom prst="ellipse">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solidFill>
                <a:srgbClr val="FFFFFF"/>
              </a:solidFill>
            </a:endParaRPr>
          </a:p>
        </p:txBody>
      </p:sp>
      <p:grpSp>
        <p:nvGrpSpPr>
          <p:cNvPr id="3" name="Group 30"/>
          <p:cNvGrpSpPr>
            <a:grpSpLocks/>
          </p:cNvGrpSpPr>
          <p:nvPr/>
        </p:nvGrpSpPr>
        <p:grpSpPr bwMode="auto">
          <a:xfrm>
            <a:off x="5715000" y="4181475"/>
            <a:ext cx="2968625" cy="1579563"/>
            <a:chOff x="5715000" y="3809999"/>
            <a:chExt cx="2968625" cy="1579564"/>
          </a:xfrm>
        </p:grpSpPr>
        <p:sp>
          <p:nvSpPr>
            <p:cNvPr id="21" name="Oval 20"/>
            <p:cNvSpPr/>
            <p:nvPr/>
          </p:nvSpPr>
          <p:spPr bwMode="auto">
            <a:xfrm>
              <a:off x="6778625" y="4627563"/>
              <a:ext cx="1905000" cy="762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A+B+C+D</a:t>
              </a:r>
            </a:p>
          </p:txBody>
        </p:sp>
        <p:cxnSp>
          <p:nvCxnSpPr>
            <p:cNvPr id="24" name="Straight Arrow Connector 23"/>
            <p:cNvCxnSpPr/>
            <p:nvPr/>
          </p:nvCxnSpPr>
          <p:spPr bwMode="auto">
            <a:xfrm rot="16200000" flipH="1">
              <a:off x="5744369" y="4009230"/>
              <a:ext cx="1239839" cy="841375"/>
            </a:xfrm>
            <a:prstGeom prst="straightConnector1">
              <a:avLst/>
            </a:prstGeom>
            <a:ln w="38100" cap="flat" cmpd="sng" algn="ctr">
              <a:solidFill>
                <a:srgbClr val="FF0000"/>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21" idx="2"/>
            </p:cNvCxnSpPr>
            <p:nvPr/>
          </p:nvCxnSpPr>
          <p:spPr bwMode="auto">
            <a:xfrm flipV="1">
              <a:off x="5715000" y="5008563"/>
              <a:ext cx="1063625" cy="325437"/>
            </a:xfrm>
            <a:prstGeom prst="straightConnector1">
              <a:avLst/>
            </a:prstGeom>
            <a:ln w="38100" cap="flat" cmpd="sng" algn="ctr">
              <a:solidFill>
                <a:srgbClr val="FF0000"/>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25" name="Oval 24"/>
          <p:cNvSpPr/>
          <p:nvPr/>
        </p:nvSpPr>
        <p:spPr>
          <a:xfrm>
            <a:off x="8458200" y="4791075"/>
            <a:ext cx="457200" cy="457200"/>
          </a:xfrm>
          <a:prstGeom prst="ellipse">
            <a:avLst/>
          </a:prstGeom>
          <a:solidFill>
            <a:srgbClr val="FFFF66"/>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de-DE" sz="1800" b="1">
                <a:solidFill>
                  <a:srgbClr val="000000"/>
                </a:solidFill>
              </a:rPr>
              <a:t>?</a:t>
            </a:r>
          </a:p>
        </p:txBody>
      </p:sp>
    </p:spTree>
    <p:extLst>
      <p:ext uri="{BB962C8B-B14F-4D97-AF65-F5344CB8AC3E}">
        <p14:creationId xmlns:p14="http://schemas.microsoft.com/office/powerpoint/2010/main" val="155984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a:spLocks noChangeArrowheads="1"/>
          </p:cNvSpPr>
          <p:nvPr/>
        </p:nvSpPr>
        <p:spPr bwMode="auto">
          <a:xfrm>
            <a:off x="552450" y="200025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prstDash val="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Arial" pitchFamily="-1" charset="0"/>
                <a:ea typeface="+mn-ea"/>
                <a:cs typeface="+mn-cs"/>
              </a:rPr>
              <a:t>Check basic requirements</a:t>
            </a:r>
          </a:p>
        </p:txBody>
      </p:sp>
      <p:sp>
        <p:nvSpPr>
          <p:cNvPr id="4" name="Down Arrow Callout 3"/>
          <p:cNvSpPr>
            <a:spLocks noChangeArrowheads="1"/>
          </p:cNvSpPr>
          <p:nvPr/>
        </p:nvSpPr>
        <p:spPr bwMode="auto">
          <a:xfrm>
            <a:off x="552450" y="253365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prstDash val="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Arial" pitchFamily="-1" charset="0"/>
                <a:ea typeface="+mn-ea"/>
                <a:cs typeface="+mn-cs"/>
              </a:rPr>
              <a:t>Valid application</a:t>
            </a:r>
          </a:p>
        </p:txBody>
      </p:sp>
      <p:sp>
        <p:nvSpPr>
          <p:cNvPr id="6" name="Down Arrow Callout 5"/>
          <p:cNvSpPr>
            <a:spLocks noChangeArrowheads="1"/>
          </p:cNvSpPr>
          <p:nvPr/>
        </p:nvSpPr>
        <p:spPr bwMode="auto">
          <a:xfrm>
            <a:off x="552450" y="363855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Examination request</a:t>
            </a:r>
          </a:p>
        </p:txBody>
      </p:sp>
      <p:sp>
        <p:nvSpPr>
          <p:cNvPr id="10" name="Down Arrow Callout 9"/>
          <p:cNvSpPr>
            <a:spLocks noChangeArrowheads="1"/>
          </p:cNvSpPr>
          <p:nvPr/>
        </p:nvSpPr>
        <p:spPr bwMode="auto">
          <a:xfrm>
            <a:off x="552450" y="417195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Substantive Examination</a:t>
            </a:r>
          </a:p>
        </p:txBody>
      </p:sp>
      <p:sp>
        <p:nvSpPr>
          <p:cNvPr id="41" name="Down Arrow Callout 40"/>
          <p:cNvSpPr>
            <a:spLocks noChangeArrowheads="1"/>
          </p:cNvSpPr>
          <p:nvPr/>
        </p:nvSpPr>
        <p:spPr bwMode="auto">
          <a:xfrm>
            <a:off x="552450" y="310515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prstDash val="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Arial" pitchFamily="-1" charset="0"/>
                <a:ea typeface="+mn-ea"/>
                <a:cs typeface="+mn-cs"/>
              </a:rPr>
              <a:t>Formal Examination</a:t>
            </a:r>
          </a:p>
        </p:txBody>
      </p:sp>
      <p:sp>
        <p:nvSpPr>
          <p:cNvPr id="29" name="Rectangle 28"/>
          <p:cNvSpPr>
            <a:spLocks noChangeArrowheads="1"/>
          </p:cNvSpPr>
          <p:nvPr/>
        </p:nvSpPr>
        <p:spPr bwMode="auto">
          <a:xfrm>
            <a:off x="4362450" y="3124200"/>
            <a:ext cx="4019550" cy="2667000"/>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buFont typeface="Wingdings" pitchFamily="-1" charset="2"/>
              <a:buChar char=""/>
              <a:defRPr/>
            </a:pPr>
            <a:r>
              <a:rPr lang="de-DE" sz="1800" b="1">
                <a:solidFill>
                  <a:srgbClr val="000000"/>
                </a:solidFill>
                <a:latin typeface="+mn-lt"/>
                <a:ea typeface="+mn-ea"/>
                <a:cs typeface="+mn-cs"/>
              </a:rPr>
              <a:t> Unity</a:t>
            </a:r>
          </a:p>
          <a:p>
            <a:pPr>
              <a:buFont typeface="Wingdings" pitchFamily="-1" charset="2"/>
              <a:buChar char=""/>
              <a:defRPr/>
            </a:pPr>
            <a:r>
              <a:rPr lang="de-DE" sz="1800" b="1">
                <a:solidFill>
                  <a:srgbClr val="000000"/>
                </a:solidFill>
                <a:latin typeface="+mn-lt"/>
                <a:ea typeface="+mn-ea"/>
                <a:cs typeface="+mn-cs"/>
              </a:rPr>
              <a:t> Technical nature </a:t>
            </a:r>
          </a:p>
          <a:p>
            <a:pPr>
              <a:buFont typeface="Wingdings" pitchFamily="-1" charset="2"/>
              <a:buChar char=""/>
              <a:defRPr/>
            </a:pPr>
            <a:r>
              <a:rPr lang="de-DE" sz="1800" b="1">
                <a:solidFill>
                  <a:srgbClr val="000000"/>
                </a:solidFill>
                <a:latin typeface="+mn-lt"/>
                <a:ea typeface="+mn-ea"/>
                <a:cs typeface="+mn-cs"/>
              </a:rPr>
              <a:t> Exemptions</a:t>
            </a:r>
          </a:p>
          <a:p>
            <a:pPr>
              <a:defRPr/>
            </a:pPr>
            <a:r>
              <a:rPr lang="de-DE" sz="1800">
                <a:solidFill>
                  <a:srgbClr val="000000"/>
                </a:solidFill>
                <a:latin typeface="Wingdings" pitchFamily="-1" charset="2"/>
                <a:ea typeface="+mn-ea"/>
                <a:cs typeface="+mn-cs"/>
              </a:rPr>
              <a:t></a:t>
            </a:r>
            <a:r>
              <a:rPr lang="de-DE" sz="1800">
                <a:solidFill>
                  <a:srgbClr val="000000"/>
                </a:solidFill>
                <a:latin typeface="+mn-lt"/>
                <a:ea typeface="+mn-ea"/>
                <a:cs typeface="+mn-cs"/>
              </a:rPr>
              <a:t> </a:t>
            </a:r>
            <a:r>
              <a:rPr lang="de-DE" sz="1800" b="1">
                <a:solidFill>
                  <a:srgbClr val="000000"/>
                </a:solidFill>
                <a:latin typeface="+mn-lt"/>
                <a:ea typeface="+mn-ea"/>
                <a:cs typeface="+mn-cs"/>
              </a:rPr>
              <a:t>Sufficient disclosure</a:t>
            </a:r>
          </a:p>
          <a:p>
            <a:pPr>
              <a:buFont typeface="Wingdings" pitchFamily="-1" charset="2"/>
              <a:buChar char=""/>
              <a:defRPr/>
            </a:pPr>
            <a:r>
              <a:rPr lang="de-DE" sz="1800" b="1">
                <a:solidFill>
                  <a:srgbClr val="000000"/>
                </a:solidFill>
                <a:latin typeface="+mn-lt"/>
                <a:ea typeface="+mn-ea"/>
                <a:cs typeface="+mn-cs"/>
              </a:rPr>
              <a:t> Clear claims &gt; legal certainty</a:t>
            </a:r>
          </a:p>
          <a:p>
            <a:pPr>
              <a:buFont typeface="Wingdings" pitchFamily="-1" charset="2"/>
              <a:buChar char=""/>
              <a:defRPr/>
            </a:pPr>
            <a:r>
              <a:rPr lang="de-DE" sz="1800" b="1">
                <a:solidFill>
                  <a:srgbClr val="000000"/>
                </a:solidFill>
                <a:latin typeface="+mn-lt"/>
                <a:ea typeface="+mn-ea"/>
                <a:cs typeface="+mn-cs"/>
              </a:rPr>
              <a:t> No additions to initial disclosure, e.g. through amendments</a:t>
            </a:r>
          </a:p>
        </p:txBody>
      </p:sp>
      <p:cxnSp>
        <p:nvCxnSpPr>
          <p:cNvPr id="40" name="Straight Arrow Connector 39"/>
          <p:cNvCxnSpPr>
            <a:cxnSpLocks noChangeShapeType="1"/>
          </p:cNvCxnSpPr>
          <p:nvPr/>
        </p:nvCxnSpPr>
        <p:spPr bwMode="auto">
          <a:xfrm>
            <a:off x="3600450" y="4321175"/>
            <a:ext cx="762000" cy="3175"/>
          </a:xfrm>
          <a:prstGeom prst="straightConnector1">
            <a:avLst/>
          </a:prstGeom>
          <a:noFill/>
          <a:ln w="63500">
            <a:solidFill>
              <a:srgbClr val="FFFF00"/>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9" name="Rectangle 18"/>
          <p:cNvSpPr>
            <a:spLocks noChangeArrowheads="1"/>
          </p:cNvSpPr>
          <p:nvPr/>
        </p:nvSpPr>
        <p:spPr bwMode="auto">
          <a:xfrm>
            <a:off x="4362450" y="2819400"/>
            <a:ext cx="4019550" cy="323850"/>
          </a:xfrm>
          <a:prstGeom prst="rect">
            <a:avLst/>
          </a:prstGeom>
          <a:solidFill>
            <a:srgbClr val="D9D9D9"/>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defRPr/>
            </a:pPr>
            <a:r>
              <a:rPr lang="de-DE" sz="1800">
                <a:solidFill>
                  <a:srgbClr val="000000"/>
                </a:solidFill>
                <a:latin typeface="+mn-lt"/>
                <a:ea typeface="+mn-ea"/>
                <a:cs typeface="+mn-cs"/>
              </a:rPr>
              <a:t>Further requirements:</a:t>
            </a:r>
          </a:p>
        </p:txBody>
      </p:sp>
      <p:sp>
        <p:nvSpPr>
          <p:cNvPr id="38921" name="Title 4"/>
          <p:cNvSpPr>
            <a:spLocks/>
          </p:cNvSpPr>
          <p:nvPr/>
        </p:nvSpPr>
        <p:spPr bwMode="auto">
          <a:xfrm>
            <a:off x="457200" y="274638"/>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spcBef>
                <a:spcPct val="0"/>
              </a:spcBef>
            </a:pPr>
            <a:r>
              <a:rPr lang="de-DE" sz="3600">
                <a:solidFill>
                  <a:srgbClr val="00408C"/>
                </a:solidFill>
                <a:cs typeface="Arial" charset="0"/>
              </a:rPr>
              <a:t>Elements of pre-grant prosecution</a:t>
            </a:r>
            <a:endParaRPr lang="en-US" sz="3600">
              <a:solidFill>
                <a:srgbClr val="00408C"/>
              </a:solidFill>
              <a:cs typeface="Arial" charset="0"/>
            </a:endParaRPr>
          </a:p>
        </p:txBody>
      </p:sp>
      <p:sp>
        <p:nvSpPr>
          <p:cNvPr id="12" name="Down Arrow Callout 11"/>
          <p:cNvSpPr>
            <a:spLocks noChangeArrowheads="1"/>
          </p:cNvSpPr>
          <p:nvPr/>
        </p:nvSpPr>
        <p:spPr bwMode="auto">
          <a:xfrm>
            <a:off x="533400" y="47244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prstDash val="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Third party observations</a:t>
            </a:r>
          </a:p>
        </p:txBody>
      </p:sp>
      <p:sp>
        <p:nvSpPr>
          <p:cNvPr id="13" name="Down Arrow Callout 12"/>
          <p:cNvSpPr>
            <a:spLocks noChangeArrowheads="1"/>
          </p:cNvSpPr>
          <p:nvPr/>
        </p:nvSpPr>
        <p:spPr bwMode="auto">
          <a:xfrm>
            <a:off x="533400" y="58674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Decision to grant/refuse</a:t>
            </a:r>
          </a:p>
        </p:txBody>
      </p:sp>
      <p:sp>
        <p:nvSpPr>
          <p:cNvPr id="14" name="Down Arrow Callout 13"/>
          <p:cNvSpPr>
            <a:spLocks noChangeArrowheads="1"/>
          </p:cNvSpPr>
          <p:nvPr/>
        </p:nvSpPr>
        <p:spPr bwMode="auto">
          <a:xfrm>
            <a:off x="533400" y="52578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Amendments/Divisions</a:t>
            </a:r>
          </a:p>
        </p:txBody>
      </p:sp>
      <p:sp>
        <p:nvSpPr>
          <p:cNvPr id="15" name="Down Arrow Callout 14"/>
          <p:cNvSpPr>
            <a:spLocks noChangeArrowheads="1"/>
          </p:cNvSpPr>
          <p:nvPr/>
        </p:nvSpPr>
        <p:spPr bwMode="auto">
          <a:xfrm>
            <a:off x="533400" y="1447800"/>
            <a:ext cx="3048000" cy="457200"/>
          </a:xfrm>
          <a:prstGeom prst="downArrowCallout">
            <a:avLst>
              <a:gd name="adj1" fmla="val 25000"/>
              <a:gd name="adj2" fmla="val 25000"/>
              <a:gd name="adj3" fmla="val 25000"/>
              <a:gd name="adj4" fmla="val 64977"/>
            </a:avLst>
          </a:prstGeom>
          <a:solidFill>
            <a:srgbClr val="D1D1F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Filing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a:spLocks noChangeArrowheads="1"/>
          </p:cNvSpPr>
          <p:nvPr/>
        </p:nvSpPr>
        <p:spPr bwMode="auto">
          <a:xfrm>
            <a:off x="533400" y="1447800"/>
            <a:ext cx="8229600" cy="914400"/>
          </a:xfrm>
          <a:prstGeom prst="downArrowCallout">
            <a:avLst>
              <a:gd name="adj1" fmla="val 25000"/>
              <a:gd name="adj2" fmla="val 25000"/>
              <a:gd name="adj3" fmla="val 25000"/>
              <a:gd name="adj4" fmla="val 64977"/>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r>
              <a:rPr lang="de-DE" sz="1800" b="1">
                <a:solidFill>
                  <a:srgbClr val="000000"/>
                </a:solidFill>
                <a:latin typeface="+mn-lt"/>
                <a:ea typeface="+mn-ea"/>
                <a:cs typeface="+mn-cs"/>
              </a:rPr>
              <a:t>Search and examination report </a:t>
            </a:r>
            <a:r>
              <a:rPr lang="de-DE" sz="1800">
                <a:solidFill>
                  <a:srgbClr val="000000"/>
                </a:solidFill>
                <a:latin typeface="+mn-lt"/>
                <a:ea typeface="+mn-ea"/>
                <a:cs typeface="+mn-cs"/>
              </a:rPr>
              <a:t>by examiner </a:t>
            </a:r>
          </a:p>
          <a:p>
            <a:pPr>
              <a:spcBef>
                <a:spcPct val="0"/>
              </a:spcBef>
              <a:defRPr/>
            </a:pPr>
            <a:r>
              <a:rPr lang="de-DE" sz="1800">
                <a:solidFill>
                  <a:srgbClr val="000000"/>
                </a:solidFill>
                <a:latin typeface="+mn-lt"/>
                <a:ea typeface="+mn-ea"/>
                <a:cs typeface="+mn-cs"/>
              </a:rPr>
              <a:t>with or without proposal for patentable claims</a:t>
            </a:r>
          </a:p>
        </p:txBody>
      </p:sp>
      <p:sp>
        <p:nvSpPr>
          <p:cNvPr id="9" name="Down Arrow Callout 8"/>
          <p:cNvSpPr>
            <a:spLocks noChangeArrowheads="1"/>
          </p:cNvSpPr>
          <p:nvPr/>
        </p:nvSpPr>
        <p:spPr bwMode="auto">
          <a:xfrm>
            <a:off x="533400" y="2438400"/>
            <a:ext cx="8229600" cy="914400"/>
          </a:xfrm>
          <a:prstGeom prst="downArrowCallout">
            <a:avLst>
              <a:gd name="adj1" fmla="val 25000"/>
              <a:gd name="adj2" fmla="val 25000"/>
              <a:gd name="adj3" fmla="val 25000"/>
              <a:gd name="adj4" fmla="val 64977"/>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r>
              <a:rPr lang="de-DE" sz="1800" b="1">
                <a:solidFill>
                  <a:srgbClr val="000000"/>
                </a:solidFill>
                <a:latin typeface="+mn-lt"/>
                <a:ea typeface="+mn-ea"/>
                <a:cs typeface="+mn-cs"/>
              </a:rPr>
              <a:t>Applicant's reply or withdrawal</a:t>
            </a:r>
            <a:endParaRPr lang="de-DE" sz="1800">
              <a:solidFill>
                <a:srgbClr val="000000"/>
              </a:solidFill>
              <a:latin typeface="+mn-lt"/>
              <a:ea typeface="+mn-ea"/>
              <a:cs typeface="+mn-cs"/>
            </a:endParaRPr>
          </a:p>
          <a:p>
            <a:pPr>
              <a:spcBef>
                <a:spcPct val="0"/>
              </a:spcBef>
              <a:defRPr/>
            </a:pPr>
            <a:r>
              <a:rPr lang="de-DE" sz="1800">
                <a:solidFill>
                  <a:srgbClr val="000000"/>
                </a:solidFill>
                <a:latin typeface="+mn-lt"/>
                <a:ea typeface="+mn-ea"/>
                <a:cs typeface="+mn-cs"/>
              </a:rPr>
              <a:t>with or without proposal for amended claims</a:t>
            </a:r>
          </a:p>
        </p:txBody>
      </p:sp>
      <p:sp>
        <p:nvSpPr>
          <p:cNvPr id="10" name="Down Arrow Callout 9"/>
          <p:cNvSpPr>
            <a:spLocks noChangeArrowheads="1"/>
          </p:cNvSpPr>
          <p:nvPr/>
        </p:nvSpPr>
        <p:spPr bwMode="auto">
          <a:xfrm>
            <a:off x="533400" y="3429000"/>
            <a:ext cx="8229600" cy="914400"/>
          </a:xfrm>
          <a:prstGeom prst="downArrowCallout">
            <a:avLst>
              <a:gd name="adj1" fmla="val 25000"/>
              <a:gd name="adj2" fmla="val 25000"/>
              <a:gd name="adj3" fmla="val 25000"/>
              <a:gd name="adj4" fmla="val 64977"/>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spcBef>
                <a:spcPct val="0"/>
              </a:spcBef>
              <a:tabLst>
                <a:tab pos="2336800" algn="l"/>
              </a:tabLst>
              <a:defRPr/>
            </a:pPr>
            <a:r>
              <a:rPr lang="en-US" sz="1800" b="1">
                <a:solidFill>
                  <a:srgbClr val="000000"/>
                </a:solidFill>
                <a:cs typeface="+mn-cs"/>
              </a:rPr>
              <a:t>Examiner to check</a:t>
            </a:r>
            <a:r>
              <a:rPr lang="en-US" sz="1800">
                <a:solidFill>
                  <a:srgbClr val="000000"/>
                </a:solidFill>
                <a:cs typeface="+mn-cs"/>
              </a:rPr>
              <a:t>:	- whether </a:t>
            </a:r>
            <a:r>
              <a:rPr lang="en-US" sz="1800">
                <a:solidFill>
                  <a:srgbClr val="0000FF"/>
                </a:solidFill>
                <a:cs typeface="+mn-cs"/>
              </a:rPr>
              <a:t>amended claims </a:t>
            </a:r>
            <a:r>
              <a:rPr lang="en-US" sz="1800">
                <a:solidFill>
                  <a:srgbClr val="000000"/>
                </a:solidFill>
                <a:cs typeface="+mn-cs"/>
              </a:rPr>
              <a:t>are within </a:t>
            </a:r>
            <a:r>
              <a:rPr lang="en-US" sz="1800">
                <a:solidFill>
                  <a:srgbClr val="0000FF"/>
                </a:solidFill>
                <a:cs typeface="+mn-cs"/>
              </a:rPr>
              <a:t>initial disclosure</a:t>
            </a:r>
          </a:p>
          <a:p>
            <a:pPr>
              <a:spcBef>
                <a:spcPct val="0"/>
              </a:spcBef>
              <a:tabLst>
                <a:tab pos="2336800" algn="l"/>
              </a:tabLst>
              <a:defRPr/>
            </a:pPr>
            <a:r>
              <a:rPr lang="en-US" sz="1800">
                <a:solidFill>
                  <a:srgbClr val="000000"/>
                </a:solidFill>
                <a:cs typeface="+mn-cs"/>
              </a:rPr>
              <a:t>	</a:t>
            </a:r>
            <a:r>
              <a:rPr lang="de-DE" sz="1800">
                <a:solidFill>
                  <a:srgbClr val="000000"/>
                </a:solidFill>
                <a:cs typeface="+mn-cs"/>
              </a:rPr>
              <a:t>- whether claims are properly worded</a:t>
            </a:r>
            <a:endParaRPr lang="en-US" sz="1800">
              <a:solidFill>
                <a:srgbClr val="000000"/>
              </a:solidFill>
              <a:cs typeface="+mn-cs"/>
            </a:endParaRPr>
          </a:p>
        </p:txBody>
      </p:sp>
      <p:sp>
        <p:nvSpPr>
          <p:cNvPr id="11" name="Down Arrow Callout 10"/>
          <p:cNvSpPr>
            <a:spLocks noChangeArrowheads="1"/>
          </p:cNvSpPr>
          <p:nvPr/>
        </p:nvSpPr>
        <p:spPr bwMode="auto">
          <a:xfrm>
            <a:off x="533400" y="4419600"/>
            <a:ext cx="8229600" cy="914400"/>
          </a:xfrm>
          <a:prstGeom prst="downArrowCallout">
            <a:avLst>
              <a:gd name="adj1" fmla="val 25000"/>
              <a:gd name="adj2" fmla="val 25000"/>
              <a:gd name="adj3" fmla="val 25000"/>
              <a:gd name="adj4" fmla="val 64977"/>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r>
              <a:rPr lang="en-US" sz="1800" b="1">
                <a:solidFill>
                  <a:srgbClr val="000000"/>
                </a:solidFill>
                <a:cs typeface="+mn-cs"/>
              </a:rPr>
              <a:t>Top-up search </a:t>
            </a:r>
            <a:r>
              <a:rPr lang="en-US" sz="1800">
                <a:solidFill>
                  <a:srgbClr val="000000"/>
                </a:solidFill>
                <a:cs typeface="+mn-cs"/>
              </a:rPr>
              <a:t>if amended claims include features disclosed only in initial description and not in searched claims</a:t>
            </a:r>
            <a:endParaRPr lang="de-DE" sz="1800">
              <a:solidFill>
                <a:srgbClr val="000000"/>
              </a:solidFill>
              <a:cs typeface="+mn-cs"/>
            </a:endParaRPr>
          </a:p>
        </p:txBody>
      </p:sp>
      <p:sp>
        <p:nvSpPr>
          <p:cNvPr id="12" name="Down Arrow Callout 11"/>
          <p:cNvSpPr>
            <a:spLocks noChangeArrowheads="1"/>
          </p:cNvSpPr>
          <p:nvPr/>
        </p:nvSpPr>
        <p:spPr bwMode="auto">
          <a:xfrm>
            <a:off x="533400" y="5410200"/>
            <a:ext cx="8229600" cy="1295400"/>
          </a:xfrm>
          <a:prstGeom prst="downArrowCallout">
            <a:avLst>
              <a:gd name="adj1" fmla="val 25000"/>
              <a:gd name="adj2" fmla="val 25000"/>
              <a:gd name="adj3" fmla="val 25000"/>
              <a:gd name="adj4" fmla="val 64977"/>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r>
              <a:rPr lang="en-US" sz="1800">
                <a:solidFill>
                  <a:srgbClr val="000000"/>
                </a:solidFill>
                <a:cs typeface="+mn-cs"/>
              </a:rPr>
              <a:t>If no withdrawal</a:t>
            </a:r>
          </a:p>
          <a:p>
            <a:pPr>
              <a:spcBef>
                <a:spcPct val="0"/>
              </a:spcBef>
              <a:defRPr/>
            </a:pPr>
            <a:r>
              <a:rPr lang="en-US" sz="1800" b="1">
                <a:solidFill>
                  <a:srgbClr val="000000"/>
                </a:solidFill>
                <a:cs typeface="+mn-cs"/>
              </a:rPr>
              <a:t>Examiner to reject </a:t>
            </a:r>
            <a:r>
              <a:rPr lang="en-US" sz="1800">
                <a:solidFill>
                  <a:srgbClr val="000000"/>
                </a:solidFill>
                <a:cs typeface="+mn-cs"/>
              </a:rPr>
              <a:t>with detailed reasoning</a:t>
            </a:r>
          </a:p>
          <a:p>
            <a:pPr>
              <a:spcBef>
                <a:spcPct val="0"/>
              </a:spcBef>
              <a:defRPr/>
            </a:pPr>
            <a:r>
              <a:rPr lang="en-US" sz="1800" b="1">
                <a:solidFill>
                  <a:srgbClr val="000000"/>
                </a:solidFill>
                <a:cs typeface="+mn-cs"/>
              </a:rPr>
              <a:t>Examiner to grant</a:t>
            </a:r>
            <a:r>
              <a:rPr lang="de-DE" sz="1800">
                <a:solidFill>
                  <a:srgbClr val="000000"/>
                </a:solidFill>
                <a:cs typeface="+mn-cs"/>
              </a:rPr>
              <a:t> and check publication (nothing added to initial disclosure)</a:t>
            </a:r>
            <a:endParaRPr lang="en-US" sz="1800" b="1">
              <a:solidFill>
                <a:srgbClr val="000000"/>
              </a:solidFill>
              <a:cs typeface="+mn-cs"/>
            </a:endParaRPr>
          </a:p>
        </p:txBody>
      </p:sp>
      <p:sp>
        <p:nvSpPr>
          <p:cNvPr id="40966" name="Title 4"/>
          <p:cNvSpPr>
            <a:spLocks/>
          </p:cNvSpPr>
          <p:nvPr/>
        </p:nvSpPr>
        <p:spPr bwMode="auto">
          <a:xfrm>
            <a:off x="457200" y="274638"/>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spcBef>
                <a:spcPct val="0"/>
              </a:spcBef>
            </a:pPr>
            <a:r>
              <a:rPr lang="de-DE" sz="3600" dirty="0">
                <a:solidFill>
                  <a:srgbClr val="00408C"/>
                </a:solidFill>
                <a:cs typeface="Arial" charset="0"/>
              </a:rPr>
              <a:t>Actions </a:t>
            </a:r>
            <a:r>
              <a:rPr lang="de-DE" sz="3600" dirty="0" err="1">
                <a:solidFill>
                  <a:srgbClr val="00408C"/>
                </a:solidFill>
                <a:cs typeface="Arial" charset="0"/>
              </a:rPr>
              <a:t>and</a:t>
            </a:r>
            <a:r>
              <a:rPr lang="de-DE" sz="3600" dirty="0">
                <a:solidFill>
                  <a:srgbClr val="00408C"/>
                </a:solidFill>
                <a:cs typeface="Arial" charset="0"/>
              </a:rPr>
              <a:t> </a:t>
            </a:r>
            <a:r>
              <a:rPr lang="de-DE" sz="3600" dirty="0" err="1">
                <a:solidFill>
                  <a:srgbClr val="00408C"/>
                </a:solidFill>
                <a:cs typeface="Arial" charset="0"/>
              </a:rPr>
              <a:t>communications</a:t>
            </a:r>
            <a:endParaRPr lang="en-US" sz="3600" dirty="0">
              <a:solidFill>
                <a:srgbClr val="00408C"/>
              </a:solidFill>
              <a:cs typeface="Arial" charset="0"/>
            </a:endParaRPr>
          </a:p>
        </p:txBody>
      </p:sp>
      <p:sp>
        <p:nvSpPr>
          <p:cNvPr id="13" name="Rectangle 12"/>
          <p:cNvSpPr>
            <a:spLocks noChangeArrowheads="1"/>
          </p:cNvSpPr>
          <p:nvPr/>
        </p:nvSpPr>
        <p:spPr bwMode="auto">
          <a:xfrm>
            <a:off x="5638800" y="1524000"/>
            <a:ext cx="3200400" cy="1371600"/>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r>
              <a:rPr lang="de-DE" sz="2000" b="1" dirty="0">
                <a:solidFill>
                  <a:srgbClr val="000000"/>
                </a:solidFill>
                <a:latin typeface="+mn-lt"/>
                <a:ea typeface="+mn-ea"/>
                <a:cs typeface="+mn-cs"/>
              </a:rPr>
              <a:t>Included in file wrapper</a:t>
            </a:r>
          </a:p>
          <a:p>
            <a:pPr>
              <a:spcBef>
                <a:spcPct val="0"/>
              </a:spcBef>
              <a:defRPr/>
            </a:pPr>
            <a:r>
              <a:rPr lang="de-DE" sz="2000" b="1" dirty="0">
                <a:solidFill>
                  <a:srgbClr val="000000"/>
                </a:solidFill>
                <a:latin typeface="+mn-lt"/>
                <a:ea typeface="+mn-ea"/>
                <a:cs typeface="+mn-cs"/>
              </a:rPr>
              <a:t>Accessible through file inspection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Arial" charset="0"/>
              </a:rPr>
              <a:t>Evolution of claims</a:t>
            </a:r>
          </a:p>
        </p:txBody>
      </p:sp>
      <p:sp>
        <p:nvSpPr>
          <p:cNvPr id="47106" name="Rectangle 3"/>
          <p:cNvSpPr>
            <a:spLocks noGrp="1" noChangeArrowheads="1"/>
          </p:cNvSpPr>
          <p:nvPr>
            <p:ph type="body" idx="1"/>
          </p:nvPr>
        </p:nvSpPr>
        <p:spPr>
          <a:xfrm>
            <a:off x="457200" y="1666875"/>
            <a:ext cx="8686800" cy="4352925"/>
          </a:xfrm>
        </p:spPr>
        <p:txBody>
          <a:bodyPr/>
          <a:lstStyle/>
          <a:p>
            <a:pPr>
              <a:lnSpc>
                <a:spcPct val="90000"/>
              </a:lnSpc>
              <a:spcBef>
                <a:spcPct val="40000"/>
              </a:spcBef>
            </a:pPr>
            <a:r>
              <a:rPr lang="en-US" sz="2000" dirty="0">
                <a:latin typeface="Arial" charset="0"/>
              </a:rPr>
              <a:t>Claims of a patent application are usually different at different publication and prosecution stages of the application</a:t>
            </a:r>
          </a:p>
          <a:p>
            <a:pPr>
              <a:lnSpc>
                <a:spcPct val="90000"/>
              </a:lnSpc>
              <a:spcBef>
                <a:spcPct val="40000"/>
              </a:spcBef>
            </a:pPr>
            <a:r>
              <a:rPr lang="en-US" sz="2000" dirty="0">
                <a:latin typeface="Arial" charset="0"/>
              </a:rPr>
              <a:t>Before examination, the initially filed independent claims in applications have a broader scope because applicants seek to get as much protection as possible</a:t>
            </a:r>
          </a:p>
          <a:p>
            <a:pPr>
              <a:lnSpc>
                <a:spcPct val="90000"/>
              </a:lnSpc>
              <a:spcBef>
                <a:spcPct val="40000"/>
              </a:spcBef>
            </a:pPr>
            <a:r>
              <a:rPr lang="en-US" sz="2000" dirty="0">
                <a:latin typeface="Arial" charset="0"/>
              </a:rPr>
              <a:t>Claims of granted patents are, in comparison to the initially filed claims,</a:t>
            </a:r>
          </a:p>
          <a:p>
            <a:pPr lvl="1">
              <a:lnSpc>
                <a:spcPct val="90000"/>
              </a:lnSpc>
              <a:spcBef>
                <a:spcPct val="40000"/>
              </a:spcBef>
            </a:pPr>
            <a:r>
              <a:rPr lang="en-US" sz="2000" dirty="0">
                <a:latin typeface="Arial" charset="0"/>
                <a:ea typeface="Arial" charset="0"/>
                <a:cs typeface="Arial" charset="0"/>
              </a:rPr>
              <a:t>Usually narrower, i.e. include additional features, or </a:t>
            </a:r>
          </a:p>
          <a:p>
            <a:pPr lvl="1">
              <a:lnSpc>
                <a:spcPct val="90000"/>
              </a:lnSpc>
              <a:spcBef>
                <a:spcPct val="40000"/>
              </a:spcBef>
            </a:pPr>
            <a:r>
              <a:rPr lang="en-US" sz="2000" dirty="0">
                <a:latin typeface="Arial" charset="0"/>
                <a:ea typeface="Arial" charset="0"/>
                <a:cs typeface="Arial" charset="0"/>
              </a:rPr>
              <a:t>May be totally different</a:t>
            </a:r>
          </a:p>
          <a:p>
            <a:pPr>
              <a:lnSpc>
                <a:spcPct val="90000"/>
              </a:lnSpc>
              <a:spcBef>
                <a:spcPct val="40000"/>
              </a:spcBef>
            </a:pPr>
            <a:r>
              <a:rPr lang="en-US" sz="2000" dirty="0">
                <a:latin typeface="Arial" charset="0"/>
              </a:rPr>
              <a:t>Claims after opposition have often narrower scope than claims after grant</a:t>
            </a:r>
          </a:p>
        </p:txBody>
      </p:sp>
    </p:spTree>
    <p:extLst>
      <p:ext uri="{BB962C8B-B14F-4D97-AF65-F5344CB8AC3E}">
        <p14:creationId xmlns:p14="http://schemas.microsoft.com/office/powerpoint/2010/main" val="522450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6"/>
          <p:cNvSpPr>
            <a:spLocks noChangeArrowheads="1"/>
          </p:cNvSpPr>
          <p:nvPr/>
        </p:nvSpPr>
        <p:spPr bwMode="auto">
          <a:xfrm>
            <a:off x="1116013" y="3716338"/>
            <a:ext cx="7777162" cy="1944687"/>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9154" name="Rectangle 14"/>
          <p:cNvSpPr>
            <a:spLocks noChangeArrowheads="1"/>
          </p:cNvSpPr>
          <p:nvPr/>
        </p:nvSpPr>
        <p:spPr bwMode="auto">
          <a:xfrm>
            <a:off x="468313" y="3357563"/>
            <a:ext cx="2519362" cy="358775"/>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9155" name="Rectangle 15"/>
          <p:cNvSpPr>
            <a:spLocks noChangeArrowheads="1"/>
          </p:cNvSpPr>
          <p:nvPr/>
        </p:nvSpPr>
        <p:spPr bwMode="auto">
          <a:xfrm>
            <a:off x="1116013" y="2060575"/>
            <a:ext cx="7704137" cy="129698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9156" name="Rectangle 7"/>
          <p:cNvSpPr>
            <a:spLocks noChangeArrowheads="1"/>
          </p:cNvSpPr>
          <p:nvPr/>
        </p:nvSpPr>
        <p:spPr bwMode="auto">
          <a:xfrm>
            <a:off x="1116013" y="1628775"/>
            <a:ext cx="7127875" cy="43180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9157" name="Rectangle 5"/>
          <p:cNvSpPr>
            <a:spLocks noGrp="1" noChangeArrowheads="1"/>
          </p:cNvSpPr>
          <p:nvPr>
            <p:ph type="body" idx="1"/>
          </p:nvPr>
        </p:nvSpPr>
        <p:spPr>
          <a:xfrm>
            <a:off x="381000" y="1666875"/>
            <a:ext cx="8686800" cy="4352925"/>
          </a:xfrm>
        </p:spPr>
        <p:txBody>
          <a:bodyPr/>
          <a:lstStyle/>
          <a:p>
            <a:pPr marL="715963" indent="-715963">
              <a:spcBef>
                <a:spcPct val="40000"/>
              </a:spcBef>
              <a:buFontTx/>
              <a:buNone/>
            </a:pPr>
            <a:r>
              <a:rPr lang="en-US" sz="1800">
                <a:latin typeface="Arial" charset="0"/>
              </a:rPr>
              <a:t>1. 	A method of determining the torque induced in a rotating shaft (51), </a:t>
            </a:r>
          </a:p>
          <a:p>
            <a:pPr marL="715963" indent="-715963">
              <a:spcBef>
                <a:spcPct val="40000"/>
              </a:spcBef>
              <a:buFontTx/>
              <a:buNone/>
            </a:pPr>
            <a:r>
              <a:rPr lang="en-US" sz="1800" b="1">
                <a:solidFill>
                  <a:srgbClr val="0000FF"/>
                </a:solidFill>
                <a:latin typeface="Arial" charset="0"/>
              </a:rPr>
              <a:t>A</a:t>
            </a:r>
            <a:r>
              <a:rPr lang="en-US" sz="1800">
                <a:latin typeface="Arial" charset="0"/>
              </a:rPr>
              <a:t>	the shaft (51) having a torsional oscillation frequency that is dependent on the stiffness of the shaft (51), </a:t>
            </a:r>
          </a:p>
          <a:p>
            <a:pPr marL="715963" indent="-715963">
              <a:spcBef>
                <a:spcPct val="40000"/>
              </a:spcBef>
              <a:buFontTx/>
              <a:buNone/>
            </a:pPr>
            <a:r>
              <a:rPr lang="en-US" sz="1800" b="1">
                <a:solidFill>
                  <a:srgbClr val="0000FF"/>
                </a:solidFill>
                <a:latin typeface="Arial" charset="0"/>
              </a:rPr>
              <a:t>B</a:t>
            </a:r>
            <a:r>
              <a:rPr lang="en-US" sz="1800">
                <a:latin typeface="Arial" charset="0"/>
              </a:rPr>
              <a:t>	where the torsional oscillation frequency and the stiffness are dependent upon the operating conditions of the shaft (51),</a:t>
            </a:r>
          </a:p>
          <a:p>
            <a:pPr marL="715963" indent="-715963">
              <a:spcBef>
                <a:spcPct val="40000"/>
              </a:spcBef>
              <a:buFontTx/>
              <a:buNone/>
            </a:pPr>
            <a:r>
              <a:rPr lang="en-US" sz="1800">
                <a:latin typeface="Arial" charset="0"/>
              </a:rPr>
              <a:t>characterized in that</a:t>
            </a:r>
          </a:p>
          <a:p>
            <a:pPr marL="715963" indent="-715963">
              <a:spcBef>
                <a:spcPct val="40000"/>
              </a:spcBef>
              <a:buFontTx/>
              <a:buNone/>
            </a:pPr>
            <a:r>
              <a:rPr lang="en-US" sz="1800" b="1">
                <a:solidFill>
                  <a:srgbClr val="0000FF"/>
                </a:solidFill>
                <a:latin typeface="Arial" charset="0"/>
              </a:rPr>
              <a:t>C</a:t>
            </a:r>
            <a:r>
              <a:rPr lang="en-US" sz="1800">
                <a:latin typeface="Arial" charset="0"/>
              </a:rPr>
              <a:t>	the torsional oscillation frequency of the rotating shaft (51) is measured (35);</a:t>
            </a:r>
          </a:p>
          <a:p>
            <a:pPr marL="715963" indent="-715963">
              <a:spcBef>
                <a:spcPct val="40000"/>
              </a:spcBef>
              <a:buFontTx/>
              <a:buNone/>
            </a:pPr>
            <a:r>
              <a:rPr lang="en-US" sz="1800" b="1">
                <a:solidFill>
                  <a:srgbClr val="0000FF"/>
                </a:solidFill>
                <a:latin typeface="Arial" charset="0"/>
              </a:rPr>
              <a:t>D</a:t>
            </a:r>
            <a:r>
              <a:rPr lang="en-US" sz="1800">
                <a:latin typeface="Arial" charset="0"/>
              </a:rPr>
              <a:t>	the twist induced in the rotating shaft (51) by the torque is measured (39); and </a:t>
            </a:r>
          </a:p>
          <a:p>
            <a:pPr marL="715963" indent="-715963">
              <a:spcBef>
                <a:spcPct val="40000"/>
              </a:spcBef>
              <a:buFontTx/>
              <a:buNone/>
            </a:pPr>
            <a:r>
              <a:rPr lang="en-US" sz="1800" b="1">
                <a:solidFill>
                  <a:srgbClr val="0000FF"/>
                </a:solidFill>
                <a:latin typeface="Arial" charset="0"/>
              </a:rPr>
              <a:t>E</a:t>
            </a:r>
            <a:r>
              <a:rPr lang="en-US" sz="1800">
                <a:latin typeface="Arial" charset="0"/>
              </a:rPr>
              <a:t>	the measured value of the torsional oscillation frequency and the measured value of the induced twist are used (41) to determine the torque induced in the shaft (51).</a:t>
            </a:r>
          </a:p>
        </p:txBody>
      </p:sp>
      <p:sp>
        <p:nvSpPr>
          <p:cNvPr id="49158" name="Rectangle 4"/>
          <p:cNvSpPr>
            <a:spLocks noGrp="1" noChangeArrowheads="1"/>
          </p:cNvSpPr>
          <p:nvPr>
            <p:ph type="title"/>
          </p:nvPr>
        </p:nvSpPr>
        <p:spPr/>
        <p:txBody>
          <a:bodyPr/>
          <a:lstStyle/>
          <a:p>
            <a:r>
              <a:rPr lang="en-US" dirty="0">
                <a:latin typeface="Arial" charset="0"/>
              </a:rPr>
              <a:t>Claim sample – as filed</a:t>
            </a:r>
          </a:p>
        </p:txBody>
      </p:sp>
      <p:sp>
        <p:nvSpPr>
          <p:cNvPr id="49159" name="Text Box 6"/>
          <p:cNvSpPr txBox="1">
            <a:spLocks noChangeArrowheads="1"/>
          </p:cNvSpPr>
          <p:nvPr/>
        </p:nvSpPr>
        <p:spPr bwMode="auto">
          <a:xfrm>
            <a:off x="0" y="6480747"/>
            <a:ext cx="2376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EP2006651A2</a:t>
            </a:r>
            <a:endParaRPr lang="en-US" sz="1800" dirty="0"/>
          </a:p>
        </p:txBody>
      </p:sp>
    </p:spTree>
    <p:extLst>
      <p:ext uri="{BB962C8B-B14F-4D97-AF65-F5344CB8AC3E}">
        <p14:creationId xmlns:p14="http://schemas.microsoft.com/office/powerpoint/2010/main" val="556974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a:latin typeface="Arial" charset="0"/>
              </a:rPr>
              <a:t>Claim sample – as granted</a:t>
            </a:r>
          </a:p>
        </p:txBody>
      </p:sp>
      <p:sp>
        <p:nvSpPr>
          <p:cNvPr id="53250" name="Rectangle 3"/>
          <p:cNvSpPr>
            <a:spLocks noGrp="1" noChangeArrowheads="1"/>
          </p:cNvSpPr>
          <p:nvPr>
            <p:ph type="body" idx="1"/>
          </p:nvPr>
        </p:nvSpPr>
        <p:spPr>
          <a:xfrm>
            <a:off x="457200" y="1341438"/>
            <a:ext cx="8435975" cy="5543550"/>
          </a:xfrm>
        </p:spPr>
        <p:txBody>
          <a:bodyPr/>
          <a:lstStyle/>
          <a:p>
            <a:pPr marL="715963" indent="-715963">
              <a:lnSpc>
                <a:spcPct val="80000"/>
              </a:lnSpc>
              <a:spcBef>
                <a:spcPct val="40000"/>
              </a:spcBef>
              <a:buFontTx/>
              <a:buNone/>
            </a:pPr>
            <a:r>
              <a:rPr lang="en-US" sz="1400" dirty="0">
                <a:latin typeface="Arial" charset="0"/>
              </a:rPr>
              <a:t>1. 	A method of determining the torque induced in a rotating shaft (51), </a:t>
            </a:r>
          </a:p>
          <a:p>
            <a:pPr marL="715963" indent="-715963">
              <a:lnSpc>
                <a:spcPct val="80000"/>
              </a:lnSpc>
              <a:spcBef>
                <a:spcPct val="40000"/>
              </a:spcBef>
              <a:buFontTx/>
              <a:buNone/>
            </a:pPr>
            <a:r>
              <a:rPr lang="en-US" sz="1400" b="1" dirty="0">
                <a:solidFill>
                  <a:srgbClr val="0000FF"/>
                </a:solidFill>
                <a:latin typeface="Arial" charset="0"/>
              </a:rPr>
              <a:t>A</a:t>
            </a:r>
            <a:r>
              <a:rPr lang="en-US" sz="1400" dirty="0">
                <a:latin typeface="Arial" charset="0"/>
              </a:rPr>
              <a:t>	the shaft (51) having a torsional oscillation frequency that is dependent on the stiffness of the shaft (51), </a:t>
            </a:r>
          </a:p>
          <a:p>
            <a:pPr marL="715963" indent="-715963">
              <a:lnSpc>
                <a:spcPct val="80000"/>
              </a:lnSpc>
              <a:spcBef>
                <a:spcPct val="40000"/>
              </a:spcBef>
              <a:buFontTx/>
              <a:buNone/>
            </a:pPr>
            <a:r>
              <a:rPr lang="en-US" sz="1400" b="1" dirty="0">
                <a:solidFill>
                  <a:srgbClr val="0000FF"/>
                </a:solidFill>
                <a:latin typeface="Arial" charset="0"/>
              </a:rPr>
              <a:t>B</a:t>
            </a:r>
            <a:r>
              <a:rPr lang="en-US" sz="1400" dirty="0">
                <a:latin typeface="Arial" charset="0"/>
              </a:rPr>
              <a:t>	where the torsional oscillation frequency and the stiffness are dependent upon the operating conditions of the shaft (51),</a:t>
            </a:r>
          </a:p>
          <a:p>
            <a:pPr marL="715963" indent="-715963">
              <a:lnSpc>
                <a:spcPct val="80000"/>
              </a:lnSpc>
              <a:spcBef>
                <a:spcPct val="40000"/>
              </a:spcBef>
              <a:buFontTx/>
              <a:buNone/>
            </a:pPr>
            <a:r>
              <a:rPr lang="en-US" sz="1400" dirty="0">
                <a:latin typeface="Arial" charset="0"/>
              </a:rPr>
              <a:t>the method comprising:</a:t>
            </a:r>
          </a:p>
          <a:p>
            <a:pPr marL="715963" indent="-715963">
              <a:lnSpc>
                <a:spcPct val="80000"/>
              </a:lnSpc>
              <a:spcBef>
                <a:spcPct val="40000"/>
              </a:spcBef>
              <a:buFontTx/>
              <a:buNone/>
            </a:pPr>
            <a:r>
              <a:rPr lang="en-US" sz="1400" b="1" dirty="0">
                <a:solidFill>
                  <a:srgbClr val="0000FF"/>
                </a:solidFill>
                <a:latin typeface="Arial" charset="0"/>
              </a:rPr>
              <a:t>C</a:t>
            </a:r>
            <a:r>
              <a:rPr lang="en-US" sz="1400" dirty="0">
                <a:latin typeface="Arial" charset="0"/>
              </a:rPr>
              <a:t>	measuring (35) the torsional oscillation frequency of the rotating shaft (51);</a:t>
            </a:r>
          </a:p>
          <a:p>
            <a:pPr marL="715963" indent="-715963">
              <a:lnSpc>
                <a:spcPct val="80000"/>
              </a:lnSpc>
              <a:spcBef>
                <a:spcPct val="40000"/>
              </a:spcBef>
              <a:buFontTx/>
              <a:buNone/>
            </a:pPr>
            <a:r>
              <a:rPr lang="en-US" sz="1400" b="1" dirty="0">
                <a:solidFill>
                  <a:srgbClr val="0000FF"/>
                </a:solidFill>
                <a:latin typeface="Arial" charset="0"/>
              </a:rPr>
              <a:t>D</a:t>
            </a:r>
            <a:r>
              <a:rPr lang="en-US" sz="1400" dirty="0">
                <a:latin typeface="Arial" charset="0"/>
              </a:rPr>
              <a:t>	measuring (39) the twist induced in the rotating shaft (51) by the torque; and </a:t>
            </a:r>
          </a:p>
          <a:p>
            <a:pPr marL="715963" indent="-715963">
              <a:lnSpc>
                <a:spcPct val="80000"/>
              </a:lnSpc>
              <a:spcBef>
                <a:spcPct val="40000"/>
              </a:spcBef>
              <a:buFontTx/>
              <a:buNone/>
            </a:pPr>
            <a:r>
              <a:rPr lang="en-US" sz="1400" b="1" dirty="0">
                <a:solidFill>
                  <a:srgbClr val="0000FF"/>
                </a:solidFill>
                <a:latin typeface="Arial" charset="0"/>
              </a:rPr>
              <a:t>E</a:t>
            </a:r>
            <a:r>
              <a:rPr lang="en-US" sz="1400" dirty="0">
                <a:latin typeface="Arial" charset="0"/>
              </a:rPr>
              <a:t>	using (41) the measured value of the torsional oscillation frequency and the measured value of the induced twist to determine the torque induced in the shaft (51);</a:t>
            </a:r>
          </a:p>
          <a:p>
            <a:pPr marL="715963" indent="-715963">
              <a:lnSpc>
                <a:spcPct val="80000"/>
              </a:lnSpc>
              <a:spcBef>
                <a:spcPct val="40000"/>
              </a:spcBef>
              <a:buFontTx/>
              <a:buNone/>
            </a:pPr>
            <a:r>
              <a:rPr lang="en-US" sz="1400" b="1" dirty="0">
                <a:solidFill>
                  <a:srgbClr val="0000FF"/>
                </a:solidFill>
                <a:latin typeface="Arial" charset="0"/>
              </a:rPr>
              <a:t>F</a:t>
            </a:r>
            <a:r>
              <a:rPr lang="en-US" sz="1400" dirty="0">
                <a:latin typeface="Arial" charset="0"/>
              </a:rPr>
              <a:t>	</a:t>
            </a:r>
            <a:r>
              <a:rPr lang="en-US" sz="1400" dirty="0">
                <a:solidFill>
                  <a:schemeClr val="accent2"/>
                </a:solidFill>
                <a:latin typeface="Arial" charset="0"/>
              </a:rPr>
              <a:t>the torsional oscillation frequency of the shaft</a:t>
            </a:r>
            <a:r>
              <a:rPr lang="en-US" sz="1400" i="1" dirty="0">
                <a:solidFill>
                  <a:schemeClr val="accent2"/>
                </a:solidFill>
                <a:latin typeface="Arial" charset="0"/>
              </a:rPr>
              <a:t> </a:t>
            </a:r>
            <a:r>
              <a:rPr lang="en-US" sz="1400" dirty="0">
                <a:solidFill>
                  <a:schemeClr val="accent2"/>
                </a:solidFill>
                <a:latin typeface="Arial" charset="0"/>
              </a:rPr>
              <a:t>(51) and the induced twist are measured (35) at the second set of operating conditions;</a:t>
            </a:r>
          </a:p>
          <a:p>
            <a:pPr marL="715963" indent="-715963">
              <a:lnSpc>
                <a:spcPct val="80000"/>
              </a:lnSpc>
              <a:spcBef>
                <a:spcPct val="40000"/>
              </a:spcBef>
              <a:buFontTx/>
              <a:buNone/>
            </a:pPr>
            <a:r>
              <a:rPr lang="en-US" sz="1400" dirty="0">
                <a:solidFill>
                  <a:schemeClr val="accent2"/>
                </a:solidFill>
                <a:latin typeface="Arial" charset="0"/>
              </a:rPr>
              <a:t>the method is </a:t>
            </a:r>
            <a:r>
              <a:rPr lang="en-US" sz="1400" b="1" dirty="0">
                <a:solidFill>
                  <a:schemeClr val="accent2"/>
                </a:solidFill>
                <a:latin typeface="Arial" charset="0"/>
              </a:rPr>
              <a:t>characterized by</a:t>
            </a:r>
            <a:endParaRPr lang="en-US" sz="1400" dirty="0">
              <a:solidFill>
                <a:schemeClr val="accent2"/>
              </a:solidFill>
              <a:latin typeface="Arial" charset="0"/>
            </a:endParaRPr>
          </a:p>
          <a:p>
            <a:pPr marL="715963" indent="-715963">
              <a:lnSpc>
                <a:spcPct val="80000"/>
              </a:lnSpc>
              <a:spcBef>
                <a:spcPct val="40000"/>
              </a:spcBef>
              <a:buFontTx/>
              <a:buNone/>
            </a:pPr>
            <a:r>
              <a:rPr lang="en-US" sz="1400" b="1" dirty="0">
                <a:solidFill>
                  <a:srgbClr val="0000FF"/>
                </a:solidFill>
                <a:latin typeface="Arial" charset="0"/>
              </a:rPr>
              <a:t>G</a:t>
            </a:r>
            <a:r>
              <a:rPr lang="en-US" sz="1400" b="1" dirty="0">
                <a:solidFill>
                  <a:schemeClr val="accent2"/>
                </a:solidFill>
                <a:latin typeface="Arial" charset="0"/>
              </a:rPr>
              <a:t>	</a:t>
            </a:r>
            <a:r>
              <a:rPr lang="en-US" sz="1400" dirty="0">
                <a:solidFill>
                  <a:schemeClr val="accent2"/>
                </a:solidFill>
                <a:latin typeface="Arial" charset="0"/>
              </a:rPr>
              <a:t>determining the torsional oscillation frequency of the shaft (51) at a second set of operating conditions at which the stiffness of the shaft (51) can be determined (33) and</a:t>
            </a:r>
          </a:p>
          <a:p>
            <a:pPr marL="715963" indent="-715963">
              <a:lnSpc>
                <a:spcPct val="80000"/>
              </a:lnSpc>
              <a:spcBef>
                <a:spcPct val="40000"/>
              </a:spcBef>
              <a:buFontTx/>
              <a:buNone/>
            </a:pPr>
            <a:r>
              <a:rPr lang="en-US" sz="1400" b="1" dirty="0">
                <a:solidFill>
                  <a:srgbClr val="0000FF"/>
                </a:solidFill>
                <a:latin typeface="Arial" charset="0"/>
              </a:rPr>
              <a:t>H</a:t>
            </a:r>
            <a:r>
              <a:rPr lang="en-US" sz="1400" dirty="0">
                <a:solidFill>
                  <a:schemeClr val="accent2"/>
                </a:solidFill>
                <a:latin typeface="Arial" charset="0"/>
              </a:rPr>
              <a:t>	determining the stiffness of the shaft (51) at the second set of operating conditions;</a:t>
            </a:r>
          </a:p>
          <a:p>
            <a:pPr marL="715963" indent="-715963">
              <a:lnSpc>
                <a:spcPct val="80000"/>
              </a:lnSpc>
              <a:spcBef>
                <a:spcPct val="40000"/>
              </a:spcBef>
              <a:buFontTx/>
              <a:buNone/>
            </a:pPr>
            <a:r>
              <a:rPr lang="en-US" sz="1400" b="1" dirty="0">
                <a:solidFill>
                  <a:srgbClr val="0000FF"/>
                </a:solidFill>
                <a:latin typeface="Arial" charset="0"/>
              </a:rPr>
              <a:t>I</a:t>
            </a:r>
            <a:r>
              <a:rPr lang="en-US" sz="1400" dirty="0">
                <a:solidFill>
                  <a:schemeClr val="accent2"/>
                </a:solidFill>
                <a:latin typeface="Arial" charset="0"/>
              </a:rPr>
              <a:t>	the torque induced in the shaft (51) at the first</a:t>
            </a:r>
            <a:r>
              <a:rPr lang="en-US" sz="1400" i="1" dirty="0">
                <a:solidFill>
                  <a:schemeClr val="accent2"/>
                </a:solidFill>
                <a:latin typeface="Arial" charset="0"/>
              </a:rPr>
              <a:t> </a:t>
            </a:r>
            <a:r>
              <a:rPr lang="en-US" sz="1400" dirty="0">
                <a:solidFill>
                  <a:schemeClr val="accent2"/>
                </a:solidFill>
                <a:latin typeface="Arial" charset="0"/>
              </a:rPr>
              <a:t>set of operating conditions is determined (41) using the measured torsional oscillation frequency and the induced twist at the first set of operating conditions, and the measured torsional oscillation frequency and the stiffness at the second set of operating conditions</a:t>
            </a:r>
            <a:r>
              <a:rPr lang="en-US" sz="1400" dirty="0">
                <a:solidFill>
                  <a:srgbClr val="006600"/>
                </a:solidFill>
                <a:latin typeface="Arial" charset="0"/>
              </a:rPr>
              <a:t> </a:t>
            </a:r>
          </a:p>
          <a:p>
            <a:pPr marL="715963" indent="-715963">
              <a:lnSpc>
                <a:spcPct val="80000"/>
              </a:lnSpc>
              <a:spcBef>
                <a:spcPct val="40000"/>
              </a:spcBef>
              <a:buFontTx/>
              <a:buNone/>
            </a:pPr>
            <a:endParaRPr lang="en-US" sz="1400" dirty="0">
              <a:solidFill>
                <a:srgbClr val="006600"/>
              </a:solidFill>
              <a:latin typeface="Arial" charset="0"/>
            </a:endParaRPr>
          </a:p>
          <a:p>
            <a:pPr marL="715963" indent="-715963">
              <a:lnSpc>
                <a:spcPct val="80000"/>
              </a:lnSpc>
              <a:spcBef>
                <a:spcPct val="40000"/>
              </a:spcBef>
              <a:buFontTx/>
              <a:buNone/>
            </a:pPr>
            <a:endParaRPr lang="en-US" sz="1400" dirty="0">
              <a:latin typeface="Arial" charset="0"/>
            </a:endParaRPr>
          </a:p>
        </p:txBody>
      </p:sp>
      <p:sp>
        <p:nvSpPr>
          <p:cNvPr id="53251" name="Text Box 8"/>
          <p:cNvSpPr txBox="1">
            <a:spLocks noChangeArrowheads="1"/>
          </p:cNvSpPr>
          <p:nvPr/>
        </p:nvSpPr>
        <p:spPr bwMode="auto">
          <a:xfrm>
            <a:off x="1295400" y="5943600"/>
            <a:ext cx="3505200" cy="40005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r>
              <a:rPr lang="en-US" sz="2000"/>
              <a:t>Added during examination</a:t>
            </a:r>
          </a:p>
        </p:txBody>
      </p:sp>
      <p:sp>
        <p:nvSpPr>
          <p:cNvPr id="53252" name="Rectangle 4"/>
          <p:cNvSpPr>
            <a:spLocks noChangeArrowheads="1"/>
          </p:cNvSpPr>
          <p:nvPr/>
        </p:nvSpPr>
        <p:spPr bwMode="auto">
          <a:xfrm>
            <a:off x="304800" y="3657600"/>
            <a:ext cx="8534400" cy="2286000"/>
          </a:xfrm>
          <a:prstGeom prst="rect">
            <a:avLst/>
          </a:prstGeom>
          <a:noFill/>
          <a:ln w="38100">
            <a:solidFill>
              <a:srgbClr val="0000FF"/>
            </a:solidFill>
            <a:prstDash val="dash"/>
            <a:round/>
            <a:headEnd/>
            <a:tailEnd/>
          </a:ln>
          <a:extLst>
            <a:ext uri="{909E8E84-426E-40dd-AFC4-6F175D3DCCD1}">
              <a14:hiddenFill xmlns:a14="http://schemas.microsoft.com/office/drawing/2010/main" xmlns="">
                <a:solidFill>
                  <a:srgbClr val="FFFFFF"/>
                </a:solidFill>
              </a14:hiddenFill>
            </a:ext>
          </a:extLst>
        </p:spPr>
        <p:txBody>
          <a:bodyPr>
            <a:spAutoFit/>
          </a:bodyPr>
          <a:lstStyle/>
          <a:p>
            <a:endParaRPr lang="de-DE"/>
          </a:p>
        </p:txBody>
      </p:sp>
      <p:sp>
        <p:nvSpPr>
          <p:cNvPr id="6" name="Text Box 6"/>
          <p:cNvSpPr txBox="1">
            <a:spLocks noChangeArrowheads="1"/>
          </p:cNvSpPr>
          <p:nvPr/>
        </p:nvSpPr>
        <p:spPr bwMode="auto">
          <a:xfrm>
            <a:off x="0" y="6480747"/>
            <a:ext cx="2376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EP2006651B1</a:t>
            </a:r>
            <a:endParaRPr lang="en-US" sz="1800" dirty="0"/>
          </a:p>
        </p:txBody>
      </p:sp>
    </p:spTree>
    <p:extLst>
      <p:ext uri="{BB962C8B-B14F-4D97-AF65-F5344CB8AC3E}">
        <p14:creationId xmlns:p14="http://schemas.microsoft.com/office/powerpoint/2010/main" val="2002670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a:latin typeface="Arial" charset="0"/>
              </a:rPr>
              <a:t>Claim sample – as filed</a:t>
            </a:r>
          </a:p>
        </p:txBody>
      </p:sp>
      <p:sp>
        <p:nvSpPr>
          <p:cNvPr id="3" name="TextBox 2"/>
          <p:cNvSpPr txBox="1"/>
          <p:nvPr/>
        </p:nvSpPr>
        <p:spPr>
          <a:xfrm>
            <a:off x="0" y="6488668"/>
            <a:ext cx="2843808" cy="369332"/>
          </a:xfrm>
          <a:prstGeom prst="rect">
            <a:avLst/>
          </a:prstGeom>
          <a:noFill/>
        </p:spPr>
        <p:txBody>
          <a:bodyPr wrap="square" rtlCol="0">
            <a:spAutoFit/>
          </a:bodyPr>
          <a:lstStyle/>
          <a:p>
            <a:r>
              <a:rPr lang="en-US" sz="1800" dirty="0">
                <a:hlinkClick r:id="rId3"/>
              </a:rPr>
              <a:t>WO2011112662A1</a:t>
            </a:r>
            <a:endParaRPr lang="en-US" sz="1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124" y="1268760"/>
            <a:ext cx="4968044" cy="5134994"/>
          </a:xfrm>
          <a:prstGeom prst="rect">
            <a:avLst/>
          </a:prstGeom>
          <a:noFill/>
          <a:ln w="9525">
            <a:solidFill>
              <a:schemeClr val="tx1"/>
            </a:solidFill>
            <a:prstDash val="dash"/>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06133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a:latin typeface="Arial" charset="0"/>
              </a:rPr>
              <a:t>Claim sample – as granted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76872"/>
            <a:ext cx="7746812" cy="28957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0" y="6516052"/>
            <a:ext cx="2232248" cy="369332"/>
          </a:xfrm>
          <a:prstGeom prst="rect">
            <a:avLst/>
          </a:prstGeom>
          <a:noFill/>
        </p:spPr>
        <p:txBody>
          <a:bodyPr wrap="square" rtlCol="0">
            <a:spAutoFit/>
          </a:bodyPr>
          <a:lstStyle/>
          <a:p>
            <a:r>
              <a:rPr lang="en-US" sz="1800" dirty="0">
                <a:hlinkClick r:id="rId4"/>
              </a:rPr>
              <a:t>US8765734B2</a:t>
            </a:r>
            <a:endParaRPr lang="en-US" sz="1800" dirty="0"/>
          </a:p>
        </p:txBody>
      </p:sp>
    </p:spTree>
    <p:extLst>
      <p:ext uri="{BB962C8B-B14F-4D97-AF65-F5344CB8AC3E}">
        <p14:creationId xmlns:p14="http://schemas.microsoft.com/office/powerpoint/2010/main" val="758876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a:latin typeface="Arial" charset="0"/>
              </a:rPr>
              <a:t>Admissible claim amendments</a:t>
            </a:r>
          </a:p>
        </p:txBody>
      </p:sp>
      <p:sp>
        <p:nvSpPr>
          <p:cNvPr id="41987" name="Rectangle 3"/>
          <p:cNvSpPr>
            <a:spLocks noGrp="1" noChangeArrowheads="1"/>
          </p:cNvSpPr>
          <p:nvPr>
            <p:ph type="body" idx="1"/>
          </p:nvPr>
        </p:nvSpPr>
        <p:spPr>
          <a:xfrm>
            <a:off x="457200" y="1666875"/>
            <a:ext cx="8578850" cy="4352925"/>
          </a:xfrm>
        </p:spPr>
        <p:txBody>
          <a:bodyPr/>
          <a:lstStyle/>
          <a:p>
            <a:pPr marL="4763" indent="9525">
              <a:buFontTx/>
              <a:buNone/>
              <a:defRPr/>
            </a:pPr>
            <a:r>
              <a:rPr lang="en-US" sz="2000" dirty="0">
                <a:ea typeface="+mn-ea"/>
              </a:rPr>
              <a:t>Applicant may usually amend/narrow claims anytime during examination, e.g. if originally filed claims are not patentable:</a:t>
            </a:r>
          </a:p>
          <a:p>
            <a:pPr>
              <a:defRPr/>
            </a:pPr>
            <a:r>
              <a:rPr lang="en-US" sz="2000" dirty="0">
                <a:ea typeface="+mn-ea"/>
              </a:rPr>
              <a:t>Adding further features taken </a:t>
            </a:r>
            <a:r>
              <a:rPr lang="en-US" sz="2000" b="1" dirty="0">
                <a:ea typeface="+mn-ea"/>
              </a:rPr>
              <a:t>from description </a:t>
            </a:r>
            <a:r>
              <a:rPr lang="en-US" sz="2000" dirty="0">
                <a:ea typeface="+mn-ea"/>
              </a:rPr>
              <a:t>or other claims</a:t>
            </a:r>
          </a:p>
          <a:p>
            <a:pPr>
              <a:defRPr/>
            </a:pPr>
            <a:r>
              <a:rPr lang="en-US" sz="2000" dirty="0">
                <a:ea typeface="+mn-ea"/>
              </a:rPr>
              <a:t>Replacement of features </a:t>
            </a:r>
          </a:p>
          <a:p>
            <a:pPr>
              <a:defRPr/>
            </a:pPr>
            <a:r>
              <a:rPr lang="en-US" sz="2000" dirty="0">
                <a:ea typeface="+mn-ea"/>
              </a:rPr>
              <a:t>Completely reworded claims</a:t>
            </a:r>
          </a:p>
          <a:p>
            <a:pPr>
              <a:defRPr/>
            </a:pPr>
            <a:endParaRPr lang="en-US" sz="2000" dirty="0">
              <a:ea typeface="+mn-ea"/>
            </a:endParaRPr>
          </a:p>
          <a:p>
            <a:pPr>
              <a:defRPr/>
            </a:pPr>
            <a:r>
              <a:rPr lang="en-US" sz="2000" dirty="0">
                <a:ea typeface="+mn-ea"/>
              </a:rPr>
              <a:t>All features have to be </a:t>
            </a:r>
            <a:r>
              <a:rPr lang="en-US" sz="2000" dirty="0">
                <a:solidFill>
                  <a:srgbClr val="0000FF"/>
                </a:solidFill>
                <a:ea typeface="+mn-ea"/>
              </a:rPr>
              <a:t>supported by the original description</a:t>
            </a:r>
          </a:p>
          <a:p>
            <a:pPr>
              <a:defRPr/>
            </a:pPr>
            <a:endParaRPr lang="en-US" sz="2000" dirty="0">
              <a:solidFill>
                <a:srgbClr val="0000FF"/>
              </a:solidFill>
              <a:ea typeface="+mn-ea"/>
            </a:endParaRPr>
          </a:p>
          <a:p>
            <a:pPr>
              <a:defRPr/>
            </a:pPr>
            <a:r>
              <a:rPr lang="en-US" sz="2000" dirty="0">
                <a:ea typeface="+mn-ea"/>
              </a:rPr>
              <a:t>Features from drawings not supported by the description are not permitted, i.e. they have to be mentioned explicitly in description</a:t>
            </a:r>
          </a:p>
          <a:p>
            <a:pPr>
              <a:defRPr/>
            </a:pPr>
            <a:endParaRPr lang="en-US" sz="2000" dirty="0">
              <a:ea typeface="+mn-ea"/>
            </a:endParaRPr>
          </a:p>
          <a:p>
            <a:pPr>
              <a:defRPr/>
            </a:pPr>
            <a:r>
              <a:rPr lang="en-US" sz="2000" dirty="0">
                <a:ea typeface="+mn-ea"/>
              </a:rPr>
              <a:t>Examiner to check whether amended claims are within initial disclosure</a:t>
            </a:r>
          </a:p>
        </p:txBody>
      </p:sp>
      <p:sp>
        <p:nvSpPr>
          <p:cNvPr id="4" name="TextBox 4"/>
          <p:cNvSpPr txBox="1">
            <a:spLocks noChangeArrowheads="1"/>
          </p:cNvSpPr>
          <p:nvPr/>
        </p:nvSpPr>
        <p:spPr bwMode="auto">
          <a:xfrm>
            <a:off x="6444208" y="4149080"/>
            <a:ext cx="1903412" cy="401638"/>
          </a:xfrm>
          <a:prstGeom prst="rect">
            <a:avLst/>
          </a:prstGeom>
          <a:solidFill>
            <a:srgbClr val="CCFFCC"/>
          </a:solidFill>
          <a:ln w="9525">
            <a:solidFill>
              <a:srgbClr val="008000"/>
            </a:solidFill>
            <a:miter lim="800000"/>
            <a:headEnd/>
            <a:tailEnd/>
          </a:ln>
        </p:spPr>
        <p:txBody>
          <a:bodyPr>
            <a:spAutoFit/>
          </a:bodyPr>
          <a:lstStyle>
            <a:lvl1pPr>
              <a:defRPr sz="24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eaLnBrk="0" hangingPunct="0">
              <a:defRPr sz="2400">
                <a:solidFill>
                  <a:schemeClr val="tx1"/>
                </a:solidFill>
                <a:latin typeface="Arial" charset="0"/>
                <a:ea typeface="Arial" charset="0"/>
                <a:cs typeface="Arial" charset="0"/>
              </a:defRPr>
            </a:lvl6pPr>
            <a:lvl7pPr eaLnBrk="0" hangingPunct="0">
              <a:defRPr sz="2400">
                <a:solidFill>
                  <a:schemeClr val="tx1"/>
                </a:solidFill>
                <a:latin typeface="Arial" charset="0"/>
                <a:ea typeface="Arial" charset="0"/>
                <a:cs typeface="Arial" charset="0"/>
              </a:defRPr>
            </a:lvl7pPr>
            <a:lvl8pPr eaLnBrk="0" hangingPunct="0">
              <a:defRPr sz="2400">
                <a:solidFill>
                  <a:schemeClr val="tx1"/>
                </a:solidFill>
                <a:latin typeface="Arial" charset="0"/>
                <a:ea typeface="Arial" charset="0"/>
                <a:cs typeface="Arial" charset="0"/>
              </a:defRPr>
            </a:lvl8pPr>
            <a:lvl9pPr eaLnBrk="0" hangingPunct="0">
              <a:defRPr sz="2400">
                <a:solidFill>
                  <a:schemeClr val="tx1"/>
                </a:solidFill>
                <a:latin typeface="Arial" charset="0"/>
                <a:ea typeface="Arial" charset="0"/>
                <a:cs typeface="Arial" charset="0"/>
              </a:defRPr>
            </a:lvl9pPr>
          </a:lstStyle>
          <a:p>
            <a:pPr algn="ctr"/>
            <a:r>
              <a:rPr lang="de-DE" sz="2000" dirty="0" err="1"/>
              <a:t>Article</a:t>
            </a:r>
            <a:r>
              <a:rPr lang="de-DE" sz="2000" dirty="0"/>
              <a:t> x</a:t>
            </a:r>
          </a:p>
        </p:txBody>
      </p:sp>
    </p:spTree>
    <p:extLst>
      <p:ext uri="{BB962C8B-B14F-4D97-AF65-F5344CB8AC3E}">
        <p14:creationId xmlns:p14="http://schemas.microsoft.com/office/powerpoint/2010/main" val="384250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a:spLocks noChangeArrowheads="1"/>
          </p:cNvSpPr>
          <p:nvPr/>
        </p:nvSpPr>
        <p:spPr bwMode="auto">
          <a:xfrm>
            <a:off x="533400" y="2346325"/>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Obvious Defects ?</a:t>
            </a:r>
          </a:p>
        </p:txBody>
      </p:sp>
      <p:sp>
        <p:nvSpPr>
          <p:cNvPr id="10" name="Down Arrow Callout 9"/>
          <p:cNvSpPr>
            <a:spLocks noChangeArrowheads="1"/>
          </p:cNvSpPr>
          <p:nvPr/>
        </p:nvSpPr>
        <p:spPr bwMode="auto">
          <a:xfrm>
            <a:off x="533400" y="3641725"/>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Substantive Examination</a:t>
            </a:r>
          </a:p>
        </p:txBody>
      </p:sp>
      <p:sp>
        <p:nvSpPr>
          <p:cNvPr id="21" name="Down Arrow Callout 20"/>
          <p:cNvSpPr>
            <a:spLocks noChangeArrowheads="1"/>
          </p:cNvSpPr>
          <p:nvPr/>
        </p:nvSpPr>
        <p:spPr bwMode="auto">
          <a:xfrm>
            <a:off x="533400" y="4175125"/>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Granting </a:t>
            </a:r>
          </a:p>
        </p:txBody>
      </p:sp>
      <p:sp>
        <p:nvSpPr>
          <p:cNvPr id="41" name="Down Arrow Callout 40"/>
          <p:cNvSpPr>
            <a:spLocks noChangeArrowheads="1"/>
          </p:cNvSpPr>
          <p:nvPr/>
        </p:nvSpPr>
        <p:spPr bwMode="auto">
          <a:xfrm>
            <a:off x="533400" y="2879725"/>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Formal Examination</a:t>
            </a:r>
          </a:p>
        </p:txBody>
      </p:sp>
      <p:grpSp>
        <p:nvGrpSpPr>
          <p:cNvPr id="2" name="Group 59"/>
          <p:cNvGrpSpPr>
            <a:grpSpLocks/>
          </p:cNvGrpSpPr>
          <p:nvPr/>
        </p:nvGrpSpPr>
        <p:grpSpPr bwMode="auto">
          <a:xfrm>
            <a:off x="3581400" y="2346325"/>
            <a:ext cx="2209800" cy="304800"/>
            <a:chOff x="3581400" y="1600200"/>
            <a:chExt cx="2209800" cy="304800"/>
          </a:xfrm>
        </p:grpSpPr>
        <p:cxnSp>
          <p:nvCxnSpPr>
            <p:cNvPr id="35" name="Straight Arrow Connector 34"/>
            <p:cNvCxnSpPr>
              <a:cxnSpLocks noChangeShapeType="1"/>
            </p:cNvCxnSpPr>
            <p:nvPr/>
          </p:nvCxnSpPr>
          <p:spPr bwMode="auto">
            <a:xfrm>
              <a:off x="3581400" y="1752600"/>
              <a:ext cx="533400" cy="1588"/>
            </a:xfrm>
            <a:prstGeom prst="straightConnector1">
              <a:avLst/>
            </a:prstGeom>
            <a:noFill/>
            <a:ln w="47625">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9" name="Rectangle 18"/>
            <p:cNvSpPr>
              <a:spLocks noChangeArrowheads="1"/>
            </p:cNvSpPr>
            <p:nvPr/>
          </p:nvSpPr>
          <p:spPr bwMode="auto">
            <a:xfrm>
              <a:off x="4114800" y="1600200"/>
              <a:ext cx="1676400" cy="304800"/>
            </a:xfrm>
            <a:prstGeom prst="rect">
              <a:avLst/>
            </a:prstGeom>
            <a:solidFill>
              <a:srgbClr val="FB00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Rejection</a:t>
              </a:r>
            </a:p>
          </p:txBody>
        </p:sp>
      </p:grpSp>
      <p:grpSp>
        <p:nvGrpSpPr>
          <p:cNvPr id="3" name="Group 60"/>
          <p:cNvGrpSpPr>
            <a:grpSpLocks/>
          </p:cNvGrpSpPr>
          <p:nvPr/>
        </p:nvGrpSpPr>
        <p:grpSpPr bwMode="auto">
          <a:xfrm>
            <a:off x="3581400" y="2879725"/>
            <a:ext cx="2209800" cy="304800"/>
            <a:chOff x="3581400" y="2133600"/>
            <a:chExt cx="2209800" cy="304800"/>
          </a:xfrm>
        </p:grpSpPr>
        <p:sp>
          <p:nvSpPr>
            <p:cNvPr id="20" name="Rectangle 19"/>
            <p:cNvSpPr>
              <a:spLocks noChangeArrowheads="1"/>
            </p:cNvSpPr>
            <p:nvPr/>
          </p:nvSpPr>
          <p:spPr bwMode="auto">
            <a:xfrm>
              <a:off x="4114800" y="2133600"/>
              <a:ext cx="1676400" cy="304800"/>
            </a:xfrm>
            <a:prstGeom prst="rect">
              <a:avLst/>
            </a:prstGeom>
            <a:solidFill>
              <a:srgbClr val="FB00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Rejection</a:t>
              </a:r>
            </a:p>
          </p:txBody>
        </p:sp>
        <p:cxnSp>
          <p:nvCxnSpPr>
            <p:cNvPr id="33" name="Straight Arrow Connector 32"/>
            <p:cNvCxnSpPr>
              <a:cxnSpLocks noChangeShapeType="1"/>
            </p:cNvCxnSpPr>
            <p:nvPr/>
          </p:nvCxnSpPr>
          <p:spPr bwMode="auto">
            <a:xfrm>
              <a:off x="3581400" y="2284413"/>
              <a:ext cx="533400" cy="1587"/>
            </a:xfrm>
            <a:prstGeom prst="straightConnector1">
              <a:avLst/>
            </a:prstGeom>
            <a:noFill/>
            <a:ln w="47625">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4" name="Group 63"/>
          <p:cNvGrpSpPr>
            <a:grpSpLocks/>
          </p:cNvGrpSpPr>
          <p:nvPr/>
        </p:nvGrpSpPr>
        <p:grpSpPr bwMode="auto">
          <a:xfrm>
            <a:off x="3581400" y="4708525"/>
            <a:ext cx="2209800" cy="304800"/>
            <a:chOff x="3581400" y="3962400"/>
            <a:chExt cx="2209800" cy="304800"/>
          </a:xfrm>
        </p:grpSpPr>
        <p:sp>
          <p:nvSpPr>
            <p:cNvPr id="25" name="Rectangle 24"/>
            <p:cNvSpPr>
              <a:spLocks noChangeArrowheads="1"/>
            </p:cNvSpPr>
            <p:nvPr/>
          </p:nvSpPr>
          <p:spPr bwMode="auto">
            <a:xfrm>
              <a:off x="4114800" y="3962400"/>
              <a:ext cx="1676400" cy="304800"/>
            </a:xfrm>
            <a:prstGeom prst="rect">
              <a:avLst/>
            </a:prstGeom>
            <a:solidFill>
              <a:srgbClr val="FB00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Rejection</a:t>
              </a:r>
            </a:p>
          </p:txBody>
        </p:sp>
        <p:cxnSp>
          <p:nvCxnSpPr>
            <p:cNvPr id="36" name="Straight Arrow Connector 35"/>
            <p:cNvCxnSpPr>
              <a:cxnSpLocks noChangeShapeType="1"/>
            </p:cNvCxnSpPr>
            <p:nvPr/>
          </p:nvCxnSpPr>
          <p:spPr bwMode="auto">
            <a:xfrm>
              <a:off x="3581400" y="4113213"/>
              <a:ext cx="533400" cy="1587"/>
            </a:xfrm>
            <a:prstGeom prst="straightConnector1">
              <a:avLst/>
            </a:prstGeom>
            <a:noFill/>
            <a:ln w="47625">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6" name="Group 61"/>
          <p:cNvGrpSpPr>
            <a:grpSpLocks/>
          </p:cNvGrpSpPr>
          <p:nvPr/>
        </p:nvGrpSpPr>
        <p:grpSpPr bwMode="auto">
          <a:xfrm>
            <a:off x="3581400" y="3641725"/>
            <a:ext cx="2209800" cy="304800"/>
            <a:chOff x="3581400" y="2895600"/>
            <a:chExt cx="2209800" cy="304800"/>
          </a:xfrm>
        </p:grpSpPr>
        <p:cxnSp>
          <p:nvCxnSpPr>
            <p:cNvPr id="34" name="Straight Arrow Connector 33"/>
            <p:cNvCxnSpPr>
              <a:cxnSpLocks noChangeShapeType="1"/>
            </p:cNvCxnSpPr>
            <p:nvPr/>
          </p:nvCxnSpPr>
          <p:spPr bwMode="auto">
            <a:xfrm>
              <a:off x="3581400" y="3046413"/>
              <a:ext cx="533400" cy="1587"/>
            </a:xfrm>
            <a:prstGeom prst="straightConnector1">
              <a:avLst/>
            </a:prstGeom>
            <a:noFill/>
            <a:ln w="47625">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9" name="Rectangle 38"/>
            <p:cNvSpPr>
              <a:spLocks noChangeArrowheads="1"/>
            </p:cNvSpPr>
            <p:nvPr/>
          </p:nvSpPr>
          <p:spPr bwMode="auto">
            <a:xfrm>
              <a:off x="4114800" y="2895600"/>
              <a:ext cx="1676400" cy="304800"/>
            </a:xfrm>
            <a:prstGeom prst="rect">
              <a:avLst/>
            </a:prstGeom>
            <a:solidFill>
              <a:srgbClr val="FB00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Rejection</a:t>
              </a:r>
            </a:p>
          </p:txBody>
        </p:sp>
      </p:grpSp>
      <p:grpSp>
        <p:nvGrpSpPr>
          <p:cNvPr id="7" name="Group 62"/>
          <p:cNvGrpSpPr>
            <a:grpSpLocks/>
          </p:cNvGrpSpPr>
          <p:nvPr/>
        </p:nvGrpSpPr>
        <p:grpSpPr bwMode="auto">
          <a:xfrm>
            <a:off x="3581400" y="4175125"/>
            <a:ext cx="4419600" cy="304800"/>
            <a:chOff x="3581400" y="3429000"/>
            <a:chExt cx="4419600" cy="304800"/>
          </a:xfrm>
        </p:grpSpPr>
        <p:sp>
          <p:nvSpPr>
            <p:cNvPr id="42" name="Rectangle 41"/>
            <p:cNvSpPr>
              <a:spLocks noChangeArrowheads="1"/>
            </p:cNvSpPr>
            <p:nvPr/>
          </p:nvSpPr>
          <p:spPr bwMode="auto">
            <a:xfrm>
              <a:off x="6324600" y="3429000"/>
              <a:ext cx="1676400" cy="304800"/>
            </a:xfrm>
            <a:prstGeom prst="rect">
              <a:avLst/>
            </a:prstGeom>
            <a:solidFill>
              <a:srgbClr val="FFFF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Appeal</a:t>
              </a:r>
            </a:p>
          </p:txBody>
        </p:sp>
        <p:cxnSp>
          <p:nvCxnSpPr>
            <p:cNvPr id="47" name="Straight Arrow Connector 46"/>
            <p:cNvCxnSpPr>
              <a:cxnSpLocks noChangeShapeType="1"/>
              <a:endCxn id="42" idx="1"/>
            </p:cNvCxnSpPr>
            <p:nvPr/>
          </p:nvCxnSpPr>
          <p:spPr bwMode="auto">
            <a:xfrm>
              <a:off x="3581400" y="3579813"/>
              <a:ext cx="2743200" cy="1587"/>
            </a:xfrm>
            <a:prstGeom prst="straightConnector1">
              <a:avLst/>
            </a:prstGeom>
            <a:noFill/>
            <a:ln w="47625">
              <a:solidFill>
                <a:srgbClr val="FFFF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8" name="Group 66"/>
          <p:cNvGrpSpPr>
            <a:grpSpLocks/>
          </p:cNvGrpSpPr>
          <p:nvPr/>
        </p:nvGrpSpPr>
        <p:grpSpPr bwMode="auto">
          <a:xfrm>
            <a:off x="5791200" y="2879725"/>
            <a:ext cx="2209800" cy="1066800"/>
            <a:chOff x="5791200" y="2133600"/>
            <a:chExt cx="2209800" cy="1066800"/>
          </a:xfrm>
        </p:grpSpPr>
        <p:grpSp>
          <p:nvGrpSpPr>
            <p:cNvPr id="43047" name="Group 65"/>
            <p:cNvGrpSpPr>
              <a:grpSpLocks/>
            </p:cNvGrpSpPr>
            <p:nvPr/>
          </p:nvGrpSpPr>
          <p:grpSpPr bwMode="auto">
            <a:xfrm>
              <a:off x="5791200" y="2895600"/>
              <a:ext cx="2209800" cy="304800"/>
              <a:chOff x="5791200" y="2895600"/>
              <a:chExt cx="2209800" cy="304800"/>
            </a:xfrm>
          </p:grpSpPr>
          <p:sp>
            <p:nvSpPr>
              <p:cNvPr id="43" name="Rectangle 42"/>
              <p:cNvSpPr>
                <a:spLocks noChangeArrowheads="1"/>
              </p:cNvSpPr>
              <p:nvPr/>
            </p:nvSpPr>
            <p:spPr bwMode="auto">
              <a:xfrm>
                <a:off x="6324600" y="2895600"/>
                <a:ext cx="1676400" cy="304800"/>
              </a:xfrm>
              <a:prstGeom prst="rect">
                <a:avLst/>
              </a:prstGeom>
              <a:solidFill>
                <a:srgbClr val="FFFF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Appeal</a:t>
                </a:r>
              </a:p>
            </p:txBody>
          </p:sp>
          <p:cxnSp>
            <p:nvCxnSpPr>
              <p:cNvPr id="52" name="Straight Arrow Connector 51"/>
              <p:cNvCxnSpPr>
                <a:cxnSpLocks noChangeShapeType="1"/>
              </p:cNvCxnSpPr>
              <p:nvPr/>
            </p:nvCxnSpPr>
            <p:spPr bwMode="auto">
              <a:xfrm>
                <a:off x="5791200" y="3048000"/>
                <a:ext cx="533400" cy="1588"/>
              </a:xfrm>
              <a:prstGeom prst="straightConnector1">
                <a:avLst/>
              </a:prstGeom>
              <a:noFill/>
              <a:ln w="47625">
                <a:solidFill>
                  <a:srgbClr val="FFFF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43048" name="Group 66"/>
            <p:cNvGrpSpPr>
              <a:grpSpLocks/>
            </p:cNvGrpSpPr>
            <p:nvPr/>
          </p:nvGrpSpPr>
          <p:grpSpPr bwMode="auto">
            <a:xfrm>
              <a:off x="5791200" y="2133600"/>
              <a:ext cx="2209800" cy="304800"/>
              <a:chOff x="5791200" y="2133600"/>
              <a:chExt cx="2209800" cy="304800"/>
            </a:xfrm>
          </p:grpSpPr>
          <p:sp>
            <p:nvSpPr>
              <p:cNvPr id="44" name="Rectangle 43"/>
              <p:cNvSpPr>
                <a:spLocks noChangeArrowheads="1"/>
              </p:cNvSpPr>
              <p:nvPr/>
            </p:nvSpPr>
            <p:spPr bwMode="auto">
              <a:xfrm>
                <a:off x="6324600" y="2133600"/>
                <a:ext cx="1676400" cy="304800"/>
              </a:xfrm>
              <a:prstGeom prst="rect">
                <a:avLst/>
              </a:prstGeom>
              <a:solidFill>
                <a:srgbClr val="FFFF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Appeal</a:t>
                </a:r>
              </a:p>
            </p:txBody>
          </p:sp>
          <p:cxnSp>
            <p:nvCxnSpPr>
              <p:cNvPr id="53" name="Straight Arrow Connector 52"/>
              <p:cNvCxnSpPr>
                <a:cxnSpLocks noChangeShapeType="1"/>
              </p:cNvCxnSpPr>
              <p:nvPr/>
            </p:nvCxnSpPr>
            <p:spPr bwMode="auto">
              <a:xfrm>
                <a:off x="5791200" y="2286000"/>
                <a:ext cx="533400" cy="1588"/>
              </a:xfrm>
              <a:prstGeom prst="straightConnector1">
                <a:avLst/>
              </a:prstGeom>
              <a:noFill/>
              <a:ln w="47625">
                <a:solidFill>
                  <a:srgbClr val="FFFF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grpSp>
        <p:nvGrpSpPr>
          <p:cNvPr id="12" name="Group 67"/>
          <p:cNvGrpSpPr>
            <a:grpSpLocks/>
          </p:cNvGrpSpPr>
          <p:nvPr/>
        </p:nvGrpSpPr>
        <p:grpSpPr bwMode="auto">
          <a:xfrm>
            <a:off x="5791200" y="2346325"/>
            <a:ext cx="2209800" cy="304800"/>
            <a:chOff x="5791200" y="1600200"/>
            <a:chExt cx="2209800" cy="304800"/>
          </a:xfrm>
        </p:grpSpPr>
        <p:sp>
          <p:nvSpPr>
            <p:cNvPr id="45" name="Rectangle 44"/>
            <p:cNvSpPr>
              <a:spLocks noChangeArrowheads="1"/>
            </p:cNvSpPr>
            <p:nvPr/>
          </p:nvSpPr>
          <p:spPr bwMode="auto">
            <a:xfrm>
              <a:off x="6324600" y="1600200"/>
              <a:ext cx="1676400" cy="304800"/>
            </a:xfrm>
            <a:prstGeom prst="rect">
              <a:avLst/>
            </a:prstGeom>
            <a:solidFill>
              <a:srgbClr val="FFFF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Appeal</a:t>
              </a:r>
            </a:p>
          </p:txBody>
        </p:sp>
        <p:cxnSp>
          <p:nvCxnSpPr>
            <p:cNvPr id="54" name="Straight Arrow Connector 53"/>
            <p:cNvCxnSpPr>
              <a:cxnSpLocks noChangeShapeType="1"/>
            </p:cNvCxnSpPr>
            <p:nvPr/>
          </p:nvCxnSpPr>
          <p:spPr bwMode="auto">
            <a:xfrm>
              <a:off x="5791200" y="1751013"/>
              <a:ext cx="533400" cy="1587"/>
            </a:xfrm>
            <a:prstGeom prst="straightConnector1">
              <a:avLst/>
            </a:prstGeom>
            <a:noFill/>
            <a:ln w="47625">
              <a:solidFill>
                <a:srgbClr val="FFFF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46" name="Down Arrow Callout 45"/>
          <p:cNvSpPr>
            <a:spLocks noChangeArrowheads="1"/>
          </p:cNvSpPr>
          <p:nvPr/>
        </p:nvSpPr>
        <p:spPr bwMode="auto">
          <a:xfrm>
            <a:off x="533400" y="4708525"/>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22225">
            <a:solidFill>
              <a:srgbClr val="2F2F98"/>
            </a:solidFill>
            <a:prstDash val="dash"/>
            <a:round/>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Opposition</a:t>
            </a:r>
          </a:p>
        </p:txBody>
      </p:sp>
      <p:sp>
        <p:nvSpPr>
          <p:cNvPr id="48" name="Rectangle 47"/>
          <p:cNvSpPr>
            <a:spLocks noChangeArrowheads="1"/>
          </p:cNvSpPr>
          <p:nvPr/>
        </p:nvSpPr>
        <p:spPr bwMode="auto">
          <a:xfrm>
            <a:off x="533400" y="5241925"/>
            <a:ext cx="3048000" cy="304800"/>
          </a:xfrm>
          <a:prstGeom prst="rect">
            <a:avLst/>
          </a:prstGeom>
          <a:gradFill rotWithShape="1">
            <a:gsLst>
              <a:gs pos="0">
                <a:srgbClr val="E8E8FA"/>
              </a:gs>
              <a:gs pos="64999">
                <a:srgbClr val="C3C3EF"/>
              </a:gs>
              <a:gs pos="100000">
                <a:srgbClr val="A8A8EA"/>
              </a:gs>
            </a:gsLst>
            <a:lin ang="5400000" scaled="1"/>
          </a:gradFill>
          <a:ln w="22225">
            <a:solidFill>
              <a:srgbClr val="2F2F98"/>
            </a:solidFill>
            <a:prstDash val="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Revocation</a:t>
            </a:r>
          </a:p>
        </p:txBody>
      </p:sp>
      <p:grpSp>
        <p:nvGrpSpPr>
          <p:cNvPr id="13" name="Group 54"/>
          <p:cNvGrpSpPr>
            <a:grpSpLocks/>
          </p:cNvGrpSpPr>
          <p:nvPr/>
        </p:nvGrpSpPr>
        <p:grpSpPr bwMode="auto">
          <a:xfrm>
            <a:off x="3810000" y="1508125"/>
            <a:ext cx="3810000" cy="3048000"/>
            <a:chOff x="3810000" y="762000"/>
            <a:chExt cx="3810000" cy="3048000"/>
          </a:xfrm>
        </p:grpSpPr>
        <p:sp>
          <p:nvSpPr>
            <p:cNvPr id="40" name="Rounded Rectangle 39"/>
            <p:cNvSpPr>
              <a:spLocks noChangeArrowheads="1"/>
            </p:cNvSpPr>
            <p:nvPr/>
          </p:nvSpPr>
          <p:spPr bwMode="auto">
            <a:xfrm>
              <a:off x="5105400" y="762000"/>
              <a:ext cx="2514600" cy="304800"/>
            </a:xfrm>
            <a:prstGeom prst="roundRect">
              <a:avLst>
                <a:gd name="adj" fmla="val 16667"/>
              </a:avLst>
            </a:prstGeom>
            <a:solidFill>
              <a:srgbClr val="D9D9D9"/>
            </a:solidFill>
            <a:ln w="9525">
              <a:solidFill>
                <a:srgbClr val="B6DCDF"/>
              </a:solidFill>
              <a:round/>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Decisions by examiner</a:t>
              </a:r>
            </a:p>
          </p:txBody>
        </p:sp>
        <p:sp>
          <p:nvSpPr>
            <p:cNvPr id="49" name="Rounded Rectangle 48"/>
            <p:cNvSpPr>
              <a:spLocks noChangeArrowheads="1"/>
            </p:cNvSpPr>
            <p:nvPr/>
          </p:nvSpPr>
          <p:spPr bwMode="auto">
            <a:xfrm>
              <a:off x="3810000" y="1447800"/>
              <a:ext cx="2286000" cy="2362200"/>
            </a:xfrm>
            <a:prstGeom prst="roundRect">
              <a:avLst>
                <a:gd name="adj" fmla="val 16667"/>
              </a:avLst>
            </a:prstGeom>
            <a:noFill/>
            <a:ln w="9525">
              <a:solidFill>
                <a:srgbClr val="262626"/>
              </a:solidFill>
              <a:round/>
              <a:headEnd/>
              <a:tailEnd/>
            </a:ln>
            <a:effectLst>
              <a:outerShdw blurRad="50800" dist="38100" dir="2700000" rotWithShape="0">
                <a:srgbClr val="000000">
                  <a:alpha val="42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de-DE" sz="1800">
                <a:solidFill>
                  <a:srgbClr val="FFFFFF"/>
                </a:solidFill>
                <a:latin typeface="+mn-lt"/>
                <a:ea typeface="+mn-ea"/>
                <a:cs typeface="+mn-cs"/>
              </a:endParaRPr>
            </a:p>
          </p:txBody>
        </p:sp>
        <p:cxnSp>
          <p:nvCxnSpPr>
            <p:cNvPr id="51" name="Straight Arrow Connector 50"/>
            <p:cNvCxnSpPr>
              <a:cxnSpLocks noChangeShapeType="1"/>
              <a:stCxn id="49" idx="0"/>
            </p:cNvCxnSpPr>
            <p:nvPr/>
          </p:nvCxnSpPr>
          <p:spPr bwMode="auto">
            <a:xfrm rot="5400000" flipH="1" flipV="1">
              <a:off x="4838700" y="1181100"/>
              <a:ext cx="381000" cy="152400"/>
            </a:xfrm>
            <a:prstGeom prst="straightConnector1">
              <a:avLst/>
            </a:prstGeom>
            <a:noFill/>
            <a:ln w="25400">
              <a:solidFill>
                <a:srgbClr val="262626"/>
              </a:solidFill>
              <a:round/>
              <a:headEnd type="oval" w="med" len="me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14" name="Group 63"/>
          <p:cNvGrpSpPr>
            <a:grpSpLocks/>
          </p:cNvGrpSpPr>
          <p:nvPr/>
        </p:nvGrpSpPr>
        <p:grpSpPr bwMode="auto">
          <a:xfrm>
            <a:off x="3581400" y="5241925"/>
            <a:ext cx="2209800" cy="304800"/>
            <a:chOff x="3581400" y="3962400"/>
            <a:chExt cx="2209800" cy="304800"/>
          </a:xfrm>
        </p:grpSpPr>
        <p:sp>
          <p:nvSpPr>
            <p:cNvPr id="56" name="Rectangle 55"/>
            <p:cNvSpPr>
              <a:spLocks noChangeArrowheads="1"/>
            </p:cNvSpPr>
            <p:nvPr/>
          </p:nvSpPr>
          <p:spPr bwMode="auto">
            <a:xfrm>
              <a:off x="4114800" y="3962400"/>
              <a:ext cx="1676400" cy="304800"/>
            </a:xfrm>
            <a:prstGeom prst="rect">
              <a:avLst/>
            </a:prstGeom>
            <a:solidFill>
              <a:srgbClr val="FB00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Rejection</a:t>
              </a:r>
            </a:p>
          </p:txBody>
        </p:sp>
        <p:cxnSp>
          <p:nvCxnSpPr>
            <p:cNvPr id="57" name="Straight Arrow Connector 56"/>
            <p:cNvCxnSpPr>
              <a:cxnSpLocks noChangeShapeType="1"/>
            </p:cNvCxnSpPr>
            <p:nvPr/>
          </p:nvCxnSpPr>
          <p:spPr bwMode="auto">
            <a:xfrm>
              <a:off x="3581400" y="4113213"/>
              <a:ext cx="533400" cy="1587"/>
            </a:xfrm>
            <a:prstGeom prst="straightConnector1">
              <a:avLst/>
            </a:prstGeom>
            <a:noFill/>
            <a:ln w="47625">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15" name="Group 67"/>
          <p:cNvGrpSpPr>
            <a:grpSpLocks/>
          </p:cNvGrpSpPr>
          <p:nvPr/>
        </p:nvGrpSpPr>
        <p:grpSpPr bwMode="auto">
          <a:xfrm>
            <a:off x="5791200" y="4708525"/>
            <a:ext cx="2209800" cy="838200"/>
            <a:chOff x="5791200" y="3962400"/>
            <a:chExt cx="2209800" cy="838200"/>
          </a:xfrm>
        </p:grpSpPr>
        <p:grpSp>
          <p:nvGrpSpPr>
            <p:cNvPr id="43034" name="Group 64"/>
            <p:cNvGrpSpPr>
              <a:grpSpLocks/>
            </p:cNvGrpSpPr>
            <p:nvPr/>
          </p:nvGrpSpPr>
          <p:grpSpPr bwMode="auto">
            <a:xfrm>
              <a:off x="5791200" y="3962400"/>
              <a:ext cx="2209800" cy="304800"/>
              <a:chOff x="5791200" y="3962400"/>
              <a:chExt cx="2209800" cy="304800"/>
            </a:xfrm>
          </p:grpSpPr>
          <p:sp>
            <p:nvSpPr>
              <p:cNvPr id="26" name="Rectangle 25"/>
              <p:cNvSpPr>
                <a:spLocks noChangeArrowheads="1"/>
              </p:cNvSpPr>
              <p:nvPr/>
            </p:nvSpPr>
            <p:spPr bwMode="auto">
              <a:xfrm>
                <a:off x="6324600" y="3962400"/>
                <a:ext cx="1676400" cy="304800"/>
              </a:xfrm>
              <a:prstGeom prst="rect">
                <a:avLst/>
              </a:prstGeom>
              <a:solidFill>
                <a:srgbClr val="FFFF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Appeal</a:t>
                </a:r>
              </a:p>
            </p:txBody>
          </p:sp>
          <p:cxnSp>
            <p:nvCxnSpPr>
              <p:cNvPr id="58" name="Straight Arrow Connector 57"/>
              <p:cNvCxnSpPr>
                <a:cxnSpLocks noChangeShapeType="1"/>
              </p:cNvCxnSpPr>
              <p:nvPr/>
            </p:nvCxnSpPr>
            <p:spPr bwMode="auto">
              <a:xfrm>
                <a:off x="5791200" y="4113213"/>
                <a:ext cx="533400" cy="1587"/>
              </a:xfrm>
              <a:prstGeom prst="straightConnector1">
                <a:avLst/>
              </a:prstGeom>
              <a:noFill/>
              <a:ln w="47625">
                <a:solidFill>
                  <a:srgbClr val="FFFF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43035" name="Group 64"/>
            <p:cNvGrpSpPr>
              <a:grpSpLocks/>
            </p:cNvGrpSpPr>
            <p:nvPr/>
          </p:nvGrpSpPr>
          <p:grpSpPr bwMode="auto">
            <a:xfrm>
              <a:off x="5791200" y="4495800"/>
              <a:ext cx="2209800" cy="304800"/>
              <a:chOff x="5791200" y="3962400"/>
              <a:chExt cx="2209800" cy="304800"/>
            </a:xfrm>
          </p:grpSpPr>
          <p:sp>
            <p:nvSpPr>
              <p:cNvPr id="60" name="Rectangle 59"/>
              <p:cNvSpPr>
                <a:spLocks noChangeArrowheads="1"/>
              </p:cNvSpPr>
              <p:nvPr/>
            </p:nvSpPr>
            <p:spPr bwMode="auto">
              <a:xfrm>
                <a:off x="6324600" y="3962400"/>
                <a:ext cx="1676400" cy="304800"/>
              </a:xfrm>
              <a:prstGeom prst="rect">
                <a:avLst/>
              </a:prstGeom>
              <a:solidFill>
                <a:srgbClr val="FFFF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Appeal</a:t>
                </a:r>
              </a:p>
            </p:txBody>
          </p:sp>
          <p:cxnSp>
            <p:nvCxnSpPr>
              <p:cNvPr id="61" name="Straight Arrow Connector 60"/>
              <p:cNvCxnSpPr>
                <a:cxnSpLocks noChangeShapeType="1"/>
              </p:cNvCxnSpPr>
              <p:nvPr/>
            </p:nvCxnSpPr>
            <p:spPr bwMode="auto">
              <a:xfrm>
                <a:off x="5791200" y="4113213"/>
                <a:ext cx="533400" cy="1587"/>
              </a:xfrm>
              <a:prstGeom prst="straightConnector1">
                <a:avLst/>
              </a:prstGeom>
              <a:noFill/>
              <a:ln w="47625">
                <a:solidFill>
                  <a:srgbClr val="FFFF00"/>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grpSp>
        <p:nvGrpSpPr>
          <p:cNvPr id="18" name="Group 58"/>
          <p:cNvGrpSpPr>
            <a:grpSpLocks/>
          </p:cNvGrpSpPr>
          <p:nvPr/>
        </p:nvGrpSpPr>
        <p:grpSpPr bwMode="auto">
          <a:xfrm>
            <a:off x="3810000" y="4556125"/>
            <a:ext cx="2286000" cy="1447800"/>
            <a:chOff x="3810000" y="3810000"/>
            <a:chExt cx="2286000" cy="1447800"/>
          </a:xfrm>
        </p:grpSpPr>
        <p:sp>
          <p:nvSpPr>
            <p:cNvPr id="63" name="Rounded Rectangle 62"/>
            <p:cNvSpPr>
              <a:spLocks noChangeArrowheads="1"/>
            </p:cNvSpPr>
            <p:nvPr/>
          </p:nvSpPr>
          <p:spPr bwMode="auto">
            <a:xfrm>
              <a:off x="3810000" y="3810000"/>
              <a:ext cx="2286000" cy="1143000"/>
            </a:xfrm>
            <a:prstGeom prst="roundRect">
              <a:avLst>
                <a:gd name="adj" fmla="val 16667"/>
              </a:avLst>
            </a:prstGeom>
            <a:noFill/>
            <a:ln w="22225">
              <a:solidFill>
                <a:srgbClr val="0000FF"/>
              </a:solidFill>
              <a:round/>
              <a:headEnd/>
              <a:tailEnd/>
            </a:ln>
            <a:effectLst>
              <a:outerShdw blurRad="50800" dist="38100" dir="2700000" rotWithShape="0">
                <a:srgbClr val="000000">
                  <a:alpha val="42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de-DE" sz="1800">
                <a:solidFill>
                  <a:srgbClr val="FFFFFF"/>
                </a:solidFill>
                <a:latin typeface="+mn-lt"/>
                <a:ea typeface="+mn-ea"/>
                <a:cs typeface="+mn-cs"/>
              </a:endParaRPr>
            </a:p>
          </p:txBody>
        </p:sp>
        <p:cxnSp>
          <p:nvCxnSpPr>
            <p:cNvPr id="64" name="Straight Arrow Connector 63"/>
            <p:cNvCxnSpPr>
              <a:cxnSpLocks noChangeShapeType="1"/>
            </p:cNvCxnSpPr>
            <p:nvPr/>
          </p:nvCxnSpPr>
          <p:spPr bwMode="auto">
            <a:xfrm rot="16200000" flipH="1">
              <a:off x="4914900" y="4991100"/>
              <a:ext cx="304800" cy="228600"/>
            </a:xfrm>
            <a:prstGeom prst="straightConnector1">
              <a:avLst/>
            </a:prstGeom>
            <a:noFill/>
            <a:ln w="25400">
              <a:solidFill>
                <a:srgbClr val="262626"/>
              </a:solidFill>
              <a:round/>
              <a:headEnd type="oval" w="med" len="me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2" name="Group 64"/>
          <p:cNvGrpSpPr>
            <a:grpSpLocks/>
          </p:cNvGrpSpPr>
          <p:nvPr/>
        </p:nvGrpSpPr>
        <p:grpSpPr bwMode="auto">
          <a:xfrm>
            <a:off x="4114800" y="2193925"/>
            <a:ext cx="4114800" cy="4114800"/>
            <a:chOff x="4114800" y="1447800"/>
            <a:chExt cx="4114800" cy="4114800"/>
          </a:xfrm>
        </p:grpSpPr>
        <p:sp>
          <p:nvSpPr>
            <p:cNvPr id="50" name="Rounded Rectangle 49"/>
            <p:cNvSpPr>
              <a:spLocks noChangeArrowheads="1"/>
            </p:cNvSpPr>
            <p:nvPr/>
          </p:nvSpPr>
          <p:spPr bwMode="auto">
            <a:xfrm>
              <a:off x="4114800" y="5257800"/>
              <a:ext cx="3886200" cy="304800"/>
            </a:xfrm>
            <a:prstGeom prst="roundRect">
              <a:avLst>
                <a:gd name="adj" fmla="val 16667"/>
              </a:avLst>
            </a:prstGeom>
            <a:solidFill>
              <a:srgbClr val="D9D9D9"/>
            </a:solidFill>
            <a:ln w="9525">
              <a:solidFill>
                <a:srgbClr val="B6DCDF"/>
              </a:solidFill>
              <a:round/>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subject to higher instances</a:t>
              </a:r>
            </a:p>
          </p:txBody>
        </p:sp>
        <p:sp>
          <p:nvSpPr>
            <p:cNvPr id="62" name="Rounded Rectangle 61"/>
            <p:cNvSpPr>
              <a:spLocks noChangeArrowheads="1"/>
            </p:cNvSpPr>
            <p:nvPr/>
          </p:nvSpPr>
          <p:spPr bwMode="auto">
            <a:xfrm>
              <a:off x="6096000" y="1447800"/>
              <a:ext cx="2133600" cy="3505200"/>
            </a:xfrm>
            <a:prstGeom prst="roundRect">
              <a:avLst>
                <a:gd name="adj" fmla="val 16667"/>
              </a:avLst>
            </a:prstGeom>
            <a:noFill/>
            <a:ln w="22225">
              <a:solidFill>
                <a:srgbClr val="008000"/>
              </a:solidFill>
              <a:round/>
              <a:headEnd/>
              <a:tailEnd/>
            </a:ln>
            <a:effectLst>
              <a:outerShdw blurRad="50800" dist="38100" dir="2700000" rotWithShape="0">
                <a:srgbClr val="000000">
                  <a:alpha val="42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de-DE" sz="1800">
                <a:solidFill>
                  <a:srgbClr val="FFFFFF"/>
                </a:solidFill>
                <a:latin typeface="+mn-lt"/>
                <a:ea typeface="+mn-ea"/>
                <a:cs typeface="+mn-cs"/>
              </a:endParaRPr>
            </a:p>
          </p:txBody>
        </p:sp>
        <p:cxnSp>
          <p:nvCxnSpPr>
            <p:cNvPr id="66" name="Straight Arrow Connector 65"/>
            <p:cNvCxnSpPr>
              <a:cxnSpLocks noChangeShapeType="1"/>
            </p:cNvCxnSpPr>
            <p:nvPr/>
          </p:nvCxnSpPr>
          <p:spPr bwMode="auto">
            <a:xfrm rot="5400000">
              <a:off x="6896100" y="4991100"/>
              <a:ext cx="304800" cy="228600"/>
            </a:xfrm>
            <a:prstGeom prst="straightConnector1">
              <a:avLst/>
            </a:prstGeom>
            <a:noFill/>
            <a:ln w="25400">
              <a:solidFill>
                <a:srgbClr val="262626"/>
              </a:solidFill>
              <a:round/>
              <a:headEnd type="oval" w="med" len="me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43027" name="Title 4"/>
          <p:cNvSpPr>
            <a:spLocks/>
          </p:cNvSpPr>
          <p:nvPr/>
        </p:nvSpPr>
        <p:spPr bwMode="auto">
          <a:xfrm>
            <a:off x="457200" y="274638"/>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spcBef>
                <a:spcPct val="0"/>
              </a:spcBef>
            </a:pPr>
            <a:r>
              <a:rPr lang="de-DE" sz="3600">
                <a:solidFill>
                  <a:srgbClr val="00408C"/>
                </a:solidFill>
                <a:cs typeface="Arial" charset="0"/>
              </a:rPr>
              <a:t>Elements of patent prosecution</a:t>
            </a:r>
            <a:endParaRPr lang="en-US" sz="3600">
              <a:solidFill>
                <a:srgbClr val="00408C"/>
              </a:solidFill>
              <a:cs typeface="Arial" charset="0"/>
            </a:endParaRPr>
          </a:p>
        </p:txBody>
      </p:sp>
      <p:sp>
        <p:nvSpPr>
          <p:cNvPr id="59" name="Down Arrow Callout 58"/>
          <p:cNvSpPr>
            <a:spLocks noChangeArrowheads="1"/>
          </p:cNvSpPr>
          <p:nvPr/>
        </p:nvSpPr>
        <p:spPr bwMode="auto">
          <a:xfrm>
            <a:off x="533400" y="1447800"/>
            <a:ext cx="3048000" cy="457200"/>
          </a:xfrm>
          <a:prstGeom prst="downArrowCallout">
            <a:avLst>
              <a:gd name="adj1" fmla="val 25000"/>
              <a:gd name="adj2" fmla="val 25000"/>
              <a:gd name="adj3" fmla="val 25000"/>
              <a:gd name="adj4" fmla="val 64977"/>
            </a:avLst>
          </a:prstGeom>
          <a:solidFill>
            <a:srgbClr val="D1D1F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Filing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Arial" charset="0"/>
                <a:cs typeface="Arial" charset="0"/>
              </a:rPr>
              <a:t>Examination Guidelines/Manuals</a:t>
            </a:r>
          </a:p>
        </p:txBody>
      </p:sp>
      <p:sp>
        <p:nvSpPr>
          <p:cNvPr id="27650" name="Content Placeholder 2"/>
          <p:cNvSpPr>
            <a:spLocks noGrp="1"/>
          </p:cNvSpPr>
          <p:nvPr>
            <p:ph idx="1"/>
          </p:nvPr>
        </p:nvSpPr>
        <p:spPr>
          <a:xfrm>
            <a:off x="457200" y="1524000"/>
            <a:ext cx="8229600" cy="4352925"/>
          </a:xfrm>
        </p:spPr>
        <p:txBody>
          <a:bodyPr/>
          <a:lstStyle/>
          <a:p>
            <a:pPr marL="0" indent="0" eaLnBrk="1" hangingPunct="1">
              <a:buFontTx/>
              <a:buNone/>
            </a:pPr>
            <a:r>
              <a:rPr lang="en-US" sz="2000">
                <a:solidFill>
                  <a:srgbClr val="0000FF"/>
                </a:solidFill>
                <a:latin typeface="Arial" charset="0"/>
                <a:cs typeface="Arial" charset="0"/>
              </a:rPr>
              <a:t>►</a:t>
            </a:r>
            <a:r>
              <a:rPr lang="en-US" sz="2000">
                <a:latin typeface="Arial" charset="0"/>
                <a:cs typeface="Arial" charset="0"/>
              </a:rPr>
              <a:t>EPO Guidelines</a:t>
            </a:r>
          </a:p>
          <a:p>
            <a:pPr marL="0" indent="0" eaLnBrk="1" hangingPunct="1">
              <a:buFontTx/>
              <a:buNone/>
            </a:pPr>
            <a:r>
              <a:rPr lang="en-US" sz="1600">
                <a:latin typeface="Arial" charset="0"/>
                <a:cs typeface="Arial" charset="0"/>
              </a:rPr>
              <a:t>English: </a:t>
            </a:r>
            <a:r>
              <a:rPr lang="en-US" sz="1600">
                <a:latin typeface="Arial" charset="0"/>
                <a:cs typeface="Arial" charset="0"/>
                <a:hlinkClick r:id="rId3"/>
              </a:rPr>
              <a:t>http://www.epo.org/law-practice/legal-texts/guidelines.html</a:t>
            </a:r>
            <a:endParaRPr lang="en-US" sz="1600">
              <a:latin typeface="Arial" charset="0"/>
              <a:cs typeface="Arial" charset="0"/>
            </a:endParaRPr>
          </a:p>
          <a:p>
            <a:pPr marL="0" indent="0" eaLnBrk="1" hangingPunct="1">
              <a:buFontTx/>
              <a:buNone/>
            </a:pPr>
            <a:r>
              <a:rPr lang="en-US" sz="1600">
                <a:latin typeface="Arial" charset="0"/>
                <a:cs typeface="Arial" charset="0"/>
                <a:hlinkClick r:id="rId4"/>
              </a:rPr>
              <a:t>http://documents.epo.org/projects/babylon/eponet.nsf/0/7ffc755ad943703dc12576f00054cacc/$FILE/guidelines_2010_complete_en.pdf</a:t>
            </a:r>
            <a:endParaRPr lang="en-US" sz="1600">
              <a:latin typeface="Arial" charset="0"/>
              <a:cs typeface="Arial" charset="0"/>
            </a:endParaRPr>
          </a:p>
          <a:p>
            <a:pPr marL="0" indent="0" eaLnBrk="1" hangingPunct="1">
              <a:buFontTx/>
              <a:buNone/>
            </a:pPr>
            <a:r>
              <a:rPr lang="en-US" sz="2000">
                <a:solidFill>
                  <a:srgbClr val="0000FF"/>
                </a:solidFill>
                <a:latin typeface="Arial" charset="0"/>
                <a:cs typeface="Arial" charset="0"/>
              </a:rPr>
              <a:t>►</a:t>
            </a:r>
            <a:r>
              <a:rPr lang="en-US" sz="2000">
                <a:latin typeface="Arial" charset="0"/>
                <a:cs typeface="Arial" charset="0"/>
              </a:rPr>
              <a:t>PCT Examination Guidelines </a:t>
            </a:r>
          </a:p>
          <a:p>
            <a:pPr marL="0" indent="0" eaLnBrk="1" hangingPunct="1">
              <a:buFontTx/>
              <a:buNone/>
            </a:pPr>
            <a:r>
              <a:rPr lang="en-US" sz="1600">
                <a:latin typeface="Arial" charset="0"/>
                <a:cs typeface="Arial" charset="0"/>
                <a:hlinkClick r:id="rId5"/>
              </a:rPr>
              <a:t>http://www.wipo.int/export/sites/www/pct/en/texts/pdf/ispe.pdf</a:t>
            </a:r>
            <a:endParaRPr lang="en-US" sz="1600">
              <a:latin typeface="Arial" charset="0"/>
              <a:cs typeface="Arial" charset="0"/>
            </a:endParaRPr>
          </a:p>
          <a:p>
            <a:pPr marL="0" indent="0" eaLnBrk="1" hangingPunct="1">
              <a:buFontTx/>
              <a:buNone/>
            </a:pPr>
            <a:r>
              <a:rPr lang="en-US" sz="2000">
                <a:solidFill>
                  <a:srgbClr val="0000FF"/>
                </a:solidFill>
                <a:latin typeface="Arial" charset="0"/>
                <a:cs typeface="Arial" charset="0"/>
              </a:rPr>
              <a:t>►</a:t>
            </a:r>
            <a:r>
              <a:rPr lang="en-US" sz="2000">
                <a:latin typeface="Arial" charset="0"/>
                <a:cs typeface="Arial" charset="0"/>
              </a:rPr>
              <a:t>German Guidelines (in English)</a:t>
            </a:r>
          </a:p>
          <a:p>
            <a:pPr marL="0" indent="0" eaLnBrk="1" hangingPunct="1">
              <a:buFontTx/>
              <a:buNone/>
            </a:pPr>
            <a:r>
              <a:rPr lang="en-US" sz="1600">
                <a:latin typeface="Arial" charset="0"/>
                <a:cs typeface="Arial" charset="0"/>
                <a:hlinkClick r:id="rId6"/>
              </a:rPr>
              <a:t>http://www.dpma.de/docs/service/formulare_eng/patent_eng/4/p2796_1.pdf</a:t>
            </a:r>
            <a:endParaRPr lang="en-US" sz="1600">
              <a:solidFill>
                <a:srgbClr val="0000FF"/>
              </a:solidFill>
              <a:latin typeface="Arial" charset="0"/>
              <a:cs typeface="Arial" charset="0"/>
            </a:endParaRPr>
          </a:p>
          <a:p>
            <a:pPr marL="0" indent="0">
              <a:buFontTx/>
              <a:buNone/>
            </a:pPr>
            <a:r>
              <a:rPr lang="en-US" sz="2000">
                <a:solidFill>
                  <a:srgbClr val="0000FF"/>
                </a:solidFill>
                <a:latin typeface="Arial" charset="0"/>
                <a:cs typeface="Arial" charset="0"/>
              </a:rPr>
              <a:t>►</a:t>
            </a:r>
            <a:r>
              <a:rPr lang="en-US" sz="2000">
                <a:latin typeface="Arial" charset="0"/>
                <a:cs typeface="Arial" charset="0"/>
              </a:rPr>
              <a:t>Indian Manual (draft)</a:t>
            </a:r>
          </a:p>
          <a:p>
            <a:pPr marL="0" indent="0">
              <a:buFontTx/>
              <a:buNone/>
            </a:pPr>
            <a:r>
              <a:rPr lang="en-US" sz="1600">
                <a:latin typeface="Arial" charset="0"/>
                <a:cs typeface="Arial" charset="0"/>
                <a:hlinkClick r:id="rId7"/>
              </a:rPr>
              <a:t>http://ipindia.nic.in/ipr/patent/DraftPatent_Manual_2008.pdf</a:t>
            </a:r>
            <a:endParaRPr lang="en-US" sz="1600">
              <a:latin typeface="Arial" charset="0"/>
              <a:cs typeface="Arial" charset="0"/>
            </a:endParaRPr>
          </a:p>
          <a:p>
            <a:pPr marL="0" indent="0">
              <a:buFontTx/>
              <a:buNone/>
            </a:pPr>
            <a:r>
              <a:rPr lang="en-US" sz="1600">
                <a:latin typeface="Arial" charset="0"/>
                <a:cs typeface="Arial" charset="0"/>
                <a:hlinkClick r:id="rId8"/>
              </a:rPr>
              <a:t>http://ipindia.nic.in/PatentOfficeProcedure/PatentOfficeProcedure_2009.pdf</a:t>
            </a:r>
            <a:endParaRPr lang="en-US" sz="1600">
              <a:latin typeface="Arial" charset="0"/>
              <a:cs typeface="Arial" charset="0"/>
            </a:endParaRPr>
          </a:p>
          <a:p>
            <a:pPr marL="0" indent="0">
              <a:buFontTx/>
              <a:buNone/>
            </a:pPr>
            <a:r>
              <a:rPr lang="en-US" sz="2000">
                <a:solidFill>
                  <a:srgbClr val="0000FF"/>
                </a:solidFill>
                <a:latin typeface="Arial" charset="0"/>
                <a:cs typeface="Arial" charset="0"/>
              </a:rPr>
              <a:t>►</a:t>
            </a:r>
            <a:r>
              <a:rPr lang="en-US" sz="2000">
                <a:latin typeface="Arial" charset="0"/>
                <a:cs typeface="Arial" charset="0"/>
              </a:rPr>
              <a:t>USPTO</a:t>
            </a:r>
            <a:r>
              <a:rPr lang="en-US" sz="2000">
                <a:solidFill>
                  <a:srgbClr val="0000FF"/>
                </a:solidFill>
                <a:latin typeface="Arial" charset="0"/>
                <a:cs typeface="Arial" charset="0"/>
              </a:rPr>
              <a:t> </a:t>
            </a:r>
            <a:r>
              <a:rPr lang="en-US" sz="2000">
                <a:latin typeface="Arial" charset="0"/>
                <a:cs typeface="Arial" charset="0"/>
              </a:rPr>
              <a:t>Guidelines</a:t>
            </a:r>
            <a:endParaRPr lang="en-US" sz="2000">
              <a:solidFill>
                <a:srgbClr val="0000FF"/>
              </a:solidFill>
              <a:latin typeface="Arial" charset="0"/>
              <a:cs typeface="Arial" charset="0"/>
            </a:endParaRPr>
          </a:p>
          <a:p>
            <a:pPr marL="0" indent="0">
              <a:buFontTx/>
              <a:buNone/>
            </a:pPr>
            <a:r>
              <a:rPr lang="en-US" sz="1600">
                <a:latin typeface="Arial" charset="0"/>
                <a:cs typeface="Arial" charset="0"/>
                <a:hlinkClick r:id="rId9"/>
              </a:rPr>
              <a:t>http://www.uspto.gov/web/offices/pac/mpep/documents/2100.htm</a:t>
            </a:r>
            <a:endParaRPr lang="en-US" sz="1600">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4294967295"/>
          </p:nvPr>
        </p:nvSpPr>
        <p:spPr>
          <a:xfrm>
            <a:off x="457200" y="1524000"/>
            <a:ext cx="8229600" cy="4352925"/>
          </a:xfrm>
        </p:spPr>
        <p:txBody>
          <a:bodyPr/>
          <a:lstStyle/>
          <a:p>
            <a:r>
              <a:rPr lang="en-US" dirty="0">
                <a:latin typeface="Arial" charset="0"/>
                <a:cs typeface="Arial" charset="0"/>
              </a:rPr>
              <a:t>Substantive patent examination has to check</a:t>
            </a:r>
          </a:p>
          <a:p>
            <a:pPr lvl="1"/>
            <a:r>
              <a:rPr lang="en-US" dirty="0">
                <a:latin typeface="Arial" charset="0"/>
                <a:ea typeface="Arial" charset="0"/>
                <a:cs typeface="Arial" charset="0"/>
              </a:rPr>
              <a:t>Legal certainty of claims (clarity)</a:t>
            </a:r>
          </a:p>
          <a:p>
            <a:pPr lvl="1"/>
            <a:r>
              <a:rPr lang="en-US" dirty="0">
                <a:latin typeface="Arial" charset="0"/>
                <a:ea typeface="Arial" charset="0"/>
                <a:cs typeface="Arial" charset="0"/>
              </a:rPr>
              <a:t>Technical nature</a:t>
            </a:r>
          </a:p>
          <a:p>
            <a:pPr lvl="1"/>
            <a:r>
              <a:rPr lang="en-US" dirty="0">
                <a:latin typeface="Arial" charset="0"/>
                <a:ea typeface="Arial" charset="0"/>
                <a:cs typeface="Arial" charset="0"/>
              </a:rPr>
              <a:t>Unity</a:t>
            </a:r>
          </a:p>
          <a:p>
            <a:pPr lvl="1"/>
            <a:r>
              <a:rPr lang="en-US" dirty="0">
                <a:latin typeface="Arial" charset="0"/>
                <a:ea typeface="Arial" charset="0"/>
                <a:cs typeface="Arial" charset="0"/>
              </a:rPr>
              <a:t>No case of </a:t>
            </a:r>
            <a:r>
              <a:rPr lang="en-US" b="1" dirty="0">
                <a:latin typeface="Arial" charset="0"/>
                <a:ea typeface="Arial" charset="0"/>
                <a:cs typeface="Arial" charset="0"/>
              </a:rPr>
              <a:t>exclusion</a:t>
            </a:r>
          </a:p>
          <a:p>
            <a:pPr lvl="1"/>
            <a:r>
              <a:rPr lang="en-US" dirty="0">
                <a:latin typeface="Arial" charset="0"/>
                <a:ea typeface="Arial" charset="0"/>
                <a:cs typeface="Arial" charset="0"/>
              </a:rPr>
              <a:t>Industrial applicability</a:t>
            </a:r>
          </a:p>
          <a:p>
            <a:pPr lvl="1"/>
            <a:r>
              <a:rPr lang="en-US" dirty="0">
                <a:latin typeface="Arial" charset="0"/>
                <a:ea typeface="Arial" charset="0"/>
                <a:cs typeface="Arial" charset="0"/>
              </a:rPr>
              <a:t>Novelty</a:t>
            </a:r>
          </a:p>
          <a:p>
            <a:pPr lvl="1"/>
            <a:r>
              <a:rPr lang="en-US" dirty="0">
                <a:latin typeface="Arial" charset="0"/>
                <a:ea typeface="Arial" charset="0"/>
                <a:cs typeface="Arial" charset="0"/>
              </a:rPr>
              <a:t>Inventive step</a:t>
            </a:r>
          </a:p>
          <a:p>
            <a:pPr lvl="1"/>
            <a:r>
              <a:rPr lang="en-US" dirty="0">
                <a:latin typeface="Arial" charset="0"/>
                <a:ea typeface="Arial" charset="0"/>
                <a:cs typeface="Arial" charset="0"/>
              </a:rPr>
              <a:t>Sufficient disclosure</a:t>
            </a:r>
          </a:p>
          <a:p>
            <a:pPr lvl="1"/>
            <a:r>
              <a:rPr lang="en-US" dirty="0">
                <a:latin typeface="Arial" charset="0"/>
                <a:ea typeface="Arial" charset="0"/>
                <a:cs typeface="Arial" charset="0"/>
              </a:rPr>
              <a:t>Legal certainty of claims (clarity)</a:t>
            </a:r>
          </a:p>
          <a:p>
            <a:pPr lvl="1"/>
            <a:r>
              <a:rPr lang="en-US" dirty="0">
                <a:latin typeface="Arial" charset="0"/>
                <a:ea typeface="Arial" charset="0"/>
                <a:cs typeface="Arial" charset="0"/>
              </a:rPr>
              <a:t>Additions to initial disclosure</a:t>
            </a:r>
          </a:p>
          <a:p>
            <a:pPr lvl="1">
              <a:buFontTx/>
              <a:buNone/>
            </a:pPr>
            <a:endParaRPr lang="en-US" dirty="0">
              <a:latin typeface="Arial" charset="0"/>
              <a:ea typeface="Arial" charset="0"/>
              <a:cs typeface="Arial" charset="0"/>
            </a:endParaRPr>
          </a:p>
        </p:txBody>
      </p:sp>
      <p:sp>
        <p:nvSpPr>
          <p:cNvPr id="45058" name="Title 3"/>
          <p:cNvSpPr>
            <a:spLocks noGrp="1"/>
          </p:cNvSpPr>
          <p:nvPr>
            <p:ph type="title" idx="4294967295"/>
          </p:nvPr>
        </p:nvSpPr>
        <p:spPr/>
        <p:txBody>
          <a:bodyPr/>
          <a:lstStyle/>
          <a:p>
            <a:r>
              <a:rPr lang="en-US">
                <a:latin typeface="Arial" charset="0"/>
                <a:cs typeface="Arial" charset="0"/>
              </a:rPr>
              <a:t>Sequence of examination</a:t>
            </a:r>
          </a:p>
        </p:txBody>
      </p:sp>
      <p:sp>
        <p:nvSpPr>
          <p:cNvPr id="45059" name="Right Brace 6"/>
          <p:cNvSpPr>
            <a:spLocks/>
          </p:cNvSpPr>
          <p:nvPr/>
        </p:nvSpPr>
        <p:spPr bwMode="auto">
          <a:xfrm>
            <a:off x="5410200" y="4876800"/>
            <a:ext cx="533400" cy="46038"/>
          </a:xfrm>
          <a:prstGeom prst="rightBrace">
            <a:avLst>
              <a:gd name="adj1" fmla="val 8333"/>
              <a:gd name="adj2" fmla="val 500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spAutoFit/>
          </a:bodyPr>
          <a:lstStyle/>
          <a:p>
            <a:endParaRPr lang="de-DE">
              <a:cs typeface="Arial" charset="0"/>
            </a:endParaRPr>
          </a:p>
        </p:txBody>
      </p:sp>
      <p:grpSp>
        <p:nvGrpSpPr>
          <p:cNvPr id="45060" name="Group 6"/>
          <p:cNvGrpSpPr>
            <a:grpSpLocks/>
          </p:cNvGrpSpPr>
          <p:nvPr/>
        </p:nvGrpSpPr>
        <p:grpSpPr bwMode="auto">
          <a:xfrm>
            <a:off x="5844480" y="2204864"/>
            <a:ext cx="3048000" cy="1800200"/>
            <a:chOff x="4572000" y="2009800"/>
            <a:chExt cx="3048000" cy="1800200"/>
          </a:xfrm>
        </p:grpSpPr>
        <p:sp>
          <p:nvSpPr>
            <p:cNvPr id="45064" name="TextBox 4"/>
            <p:cNvSpPr txBox="1">
              <a:spLocks noChangeArrowheads="1"/>
            </p:cNvSpPr>
            <p:nvPr/>
          </p:nvSpPr>
          <p:spPr bwMode="auto">
            <a:xfrm>
              <a:off x="5029200" y="2153816"/>
              <a:ext cx="2590800" cy="1524000"/>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r>
                <a:rPr lang="en-US">
                  <a:cs typeface="Arial" charset="0"/>
                </a:rPr>
                <a:t>Should be checked before prior art search</a:t>
              </a:r>
            </a:p>
          </p:txBody>
        </p:sp>
        <p:sp>
          <p:nvSpPr>
            <p:cNvPr id="45065" name="Right Brace 7"/>
            <p:cNvSpPr>
              <a:spLocks/>
            </p:cNvSpPr>
            <p:nvPr/>
          </p:nvSpPr>
          <p:spPr bwMode="auto">
            <a:xfrm>
              <a:off x="4572000" y="2009800"/>
              <a:ext cx="250825" cy="1800200"/>
            </a:xfrm>
            <a:prstGeom prst="rightBrace">
              <a:avLst>
                <a:gd name="adj1" fmla="val 8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square">
              <a:spAutoFit/>
            </a:bodyPr>
            <a:lstStyle/>
            <a:p>
              <a:endParaRPr lang="de-DE">
                <a:cs typeface="Arial" charset="0"/>
              </a:endParaRPr>
            </a:p>
          </p:txBody>
        </p:sp>
      </p:grpSp>
      <p:grpSp>
        <p:nvGrpSpPr>
          <p:cNvPr id="45061" name="Group 11"/>
          <p:cNvGrpSpPr>
            <a:grpSpLocks/>
          </p:cNvGrpSpPr>
          <p:nvPr/>
        </p:nvGrpSpPr>
        <p:grpSpPr bwMode="auto">
          <a:xfrm>
            <a:off x="4572000" y="4233143"/>
            <a:ext cx="4321175" cy="708025"/>
            <a:chOff x="2880" y="2440"/>
            <a:chExt cx="2722" cy="446"/>
          </a:xfrm>
        </p:grpSpPr>
        <p:sp>
          <p:nvSpPr>
            <p:cNvPr id="45062" name="TextBox 4"/>
            <p:cNvSpPr txBox="1">
              <a:spLocks noChangeArrowheads="1"/>
            </p:cNvSpPr>
            <p:nvPr/>
          </p:nvSpPr>
          <p:spPr bwMode="auto">
            <a:xfrm>
              <a:off x="3168" y="2477"/>
              <a:ext cx="2434" cy="363"/>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r>
                <a:rPr lang="en-US">
                  <a:cs typeface="Arial" charset="0"/>
                </a:rPr>
                <a:t>Requires prior art search</a:t>
              </a:r>
            </a:p>
          </p:txBody>
        </p:sp>
        <p:sp>
          <p:nvSpPr>
            <p:cNvPr id="45063" name="Right Brace 7"/>
            <p:cNvSpPr>
              <a:spLocks/>
            </p:cNvSpPr>
            <p:nvPr/>
          </p:nvSpPr>
          <p:spPr bwMode="auto">
            <a:xfrm>
              <a:off x="2880" y="2440"/>
              <a:ext cx="193" cy="446"/>
            </a:xfrm>
            <a:prstGeom prst="rightBrace">
              <a:avLst>
                <a:gd name="adj1" fmla="val 385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de-DE">
                <a:cs typeface="Arial"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de-DE">
                <a:latin typeface="Arial" charset="0"/>
                <a:cs typeface="Arial" charset="0"/>
              </a:rPr>
              <a:t>Grant phase</a:t>
            </a:r>
          </a:p>
        </p:txBody>
      </p:sp>
      <p:sp>
        <p:nvSpPr>
          <p:cNvPr id="47106" name="Content Placeholder 2"/>
          <p:cNvSpPr>
            <a:spLocks noGrp="1"/>
          </p:cNvSpPr>
          <p:nvPr>
            <p:ph idx="1"/>
          </p:nvPr>
        </p:nvSpPr>
        <p:spPr>
          <a:xfrm>
            <a:off x="457200" y="1666875"/>
            <a:ext cx="8229600" cy="4886325"/>
          </a:xfrm>
        </p:spPr>
        <p:txBody>
          <a:bodyPr/>
          <a:lstStyle/>
          <a:p>
            <a:r>
              <a:rPr lang="de-DE" sz="2000" dirty="0">
                <a:latin typeface="Arial" charset="0"/>
                <a:cs typeface="Arial" charset="0"/>
              </a:rPr>
              <a:t>In many jurisdictions, third parties are given the opportunity to file an opposition</a:t>
            </a:r>
          </a:p>
          <a:p>
            <a:r>
              <a:rPr lang="de-DE" sz="2000" dirty="0">
                <a:latin typeface="Arial" charset="0"/>
                <a:cs typeface="Arial" charset="0"/>
              </a:rPr>
              <a:t>E.g. for EPO up to 9 months after publication of grant</a:t>
            </a:r>
          </a:p>
          <a:p>
            <a:r>
              <a:rPr lang="de-DE" sz="2000" dirty="0">
                <a:latin typeface="Arial" charset="0"/>
                <a:cs typeface="Arial" charset="0"/>
              </a:rPr>
              <a:t>Examination may have overlooked certain relevant prior art, e.g. examiners focus on publications included in PCT minimum documentation</a:t>
            </a:r>
          </a:p>
          <a:p>
            <a:r>
              <a:rPr lang="de-DE" sz="2000" dirty="0">
                <a:latin typeface="Arial" charset="0"/>
                <a:cs typeface="Arial" charset="0"/>
              </a:rPr>
              <a:t>Opposition body decides whether grant is </a:t>
            </a:r>
          </a:p>
          <a:p>
            <a:pPr lvl="1"/>
            <a:r>
              <a:rPr lang="de-DE" sz="2000" dirty="0">
                <a:latin typeface="Arial" charset="0"/>
                <a:ea typeface="Arial" charset="0"/>
                <a:cs typeface="Arial" charset="0"/>
              </a:rPr>
              <a:t>maintained</a:t>
            </a:r>
          </a:p>
          <a:p>
            <a:pPr lvl="1"/>
            <a:r>
              <a:rPr lang="de-DE" sz="2000" dirty="0">
                <a:latin typeface="Arial" charset="0"/>
                <a:ea typeface="Arial" charset="0"/>
                <a:cs typeface="Arial" charset="0"/>
              </a:rPr>
              <a:t>modified </a:t>
            </a:r>
          </a:p>
          <a:p>
            <a:pPr lvl="1"/>
            <a:r>
              <a:rPr lang="de-DE" sz="2000" dirty="0">
                <a:latin typeface="Arial" charset="0"/>
                <a:ea typeface="Arial" charset="0"/>
                <a:cs typeface="Arial" charset="0"/>
              </a:rPr>
              <a:t>revoked</a:t>
            </a:r>
          </a:p>
          <a:p>
            <a:r>
              <a:rPr lang="de-DE" sz="2000" dirty="0">
                <a:latin typeface="Arial" charset="0"/>
                <a:cs typeface="Arial"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de-DE">
                <a:latin typeface="Arial" charset="0"/>
                <a:cs typeface="Arial" charset="0"/>
              </a:rPr>
              <a:t>Post grant phase</a:t>
            </a:r>
          </a:p>
        </p:txBody>
      </p:sp>
      <p:sp>
        <p:nvSpPr>
          <p:cNvPr id="48130" name="Content Placeholder 2"/>
          <p:cNvSpPr>
            <a:spLocks noGrp="1"/>
          </p:cNvSpPr>
          <p:nvPr>
            <p:ph idx="1"/>
          </p:nvPr>
        </p:nvSpPr>
        <p:spPr>
          <a:xfrm>
            <a:off x="468313" y="1557338"/>
            <a:ext cx="8229600" cy="4352925"/>
          </a:xfrm>
        </p:spPr>
        <p:txBody>
          <a:bodyPr/>
          <a:lstStyle/>
          <a:p>
            <a:r>
              <a:rPr lang="de-DE" sz="2000" dirty="0" err="1">
                <a:latin typeface="Arial" charset="0"/>
                <a:cs typeface="Arial" charset="0"/>
              </a:rPr>
              <a:t>Parties</a:t>
            </a:r>
            <a:r>
              <a:rPr lang="de-DE" sz="2000" dirty="0">
                <a:latin typeface="Arial" charset="0"/>
                <a:cs typeface="Arial" charset="0"/>
              </a:rPr>
              <a:t> </a:t>
            </a:r>
            <a:r>
              <a:rPr lang="de-DE" sz="2000" dirty="0" err="1">
                <a:latin typeface="Arial" charset="0"/>
                <a:cs typeface="Arial" charset="0"/>
              </a:rPr>
              <a:t>facing</a:t>
            </a:r>
            <a:r>
              <a:rPr lang="de-DE" sz="2000" dirty="0">
                <a:latin typeface="Arial" charset="0"/>
                <a:cs typeface="Arial" charset="0"/>
              </a:rPr>
              <a:t> </a:t>
            </a:r>
            <a:r>
              <a:rPr lang="de-DE" sz="2000" dirty="0" err="1">
                <a:latin typeface="Arial" charset="0"/>
                <a:cs typeface="Arial" charset="0"/>
              </a:rPr>
              <a:t>infringement</a:t>
            </a:r>
            <a:r>
              <a:rPr lang="de-DE" sz="2000" dirty="0">
                <a:latin typeface="Arial" charset="0"/>
                <a:cs typeface="Arial" charset="0"/>
              </a:rPr>
              <a:t> </a:t>
            </a:r>
            <a:r>
              <a:rPr lang="de-DE" sz="2000" dirty="0" err="1">
                <a:latin typeface="Arial" charset="0"/>
                <a:cs typeface="Arial" charset="0"/>
              </a:rPr>
              <a:t>litigation</a:t>
            </a:r>
            <a:r>
              <a:rPr lang="de-DE" sz="2000" dirty="0">
                <a:latin typeface="Arial" charset="0"/>
                <a:cs typeface="Arial" charset="0"/>
              </a:rPr>
              <a:t> </a:t>
            </a:r>
            <a:r>
              <a:rPr lang="de-DE" sz="2000" dirty="0" err="1">
                <a:latin typeface="Arial" charset="0"/>
                <a:cs typeface="Arial" charset="0"/>
              </a:rPr>
              <a:t>can</a:t>
            </a:r>
            <a:r>
              <a:rPr lang="de-DE" sz="2000" dirty="0">
                <a:latin typeface="Arial" charset="0"/>
                <a:cs typeface="Arial" charset="0"/>
              </a:rPr>
              <a:t> </a:t>
            </a:r>
            <a:r>
              <a:rPr lang="de-DE" sz="2000" dirty="0" err="1">
                <a:latin typeface="Arial" charset="0"/>
                <a:cs typeface="Arial" charset="0"/>
              </a:rPr>
              <a:t>request</a:t>
            </a:r>
            <a:r>
              <a:rPr lang="de-DE" sz="2000" dirty="0">
                <a:latin typeface="Arial" charset="0"/>
                <a:cs typeface="Arial" charset="0"/>
              </a:rPr>
              <a:t> </a:t>
            </a:r>
            <a:r>
              <a:rPr lang="de-DE" sz="2000" dirty="0" err="1">
                <a:latin typeface="Arial" charset="0"/>
                <a:cs typeface="Arial" charset="0"/>
              </a:rPr>
              <a:t>revocation</a:t>
            </a:r>
            <a:r>
              <a:rPr lang="de-DE" sz="2000" dirty="0">
                <a:latin typeface="Arial" charset="0"/>
                <a:cs typeface="Arial" charset="0"/>
              </a:rPr>
              <a:t> </a:t>
            </a:r>
            <a:r>
              <a:rPr lang="de-DE" sz="2000" dirty="0" err="1">
                <a:latin typeface="Arial" charset="0"/>
                <a:cs typeface="Arial" charset="0"/>
              </a:rPr>
              <a:t>of</a:t>
            </a:r>
            <a:r>
              <a:rPr lang="de-DE" sz="2000" dirty="0">
                <a:latin typeface="Arial" charset="0"/>
                <a:cs typeface="Arial" charset="0"/>
              </a:rPr>
              <a:t> </a:t>
            </a:r>
            <a:r>
              <a:rPr lang="de-DE" sz="2000" dirty="0" err="1">
                <a:latin typeface="Arial" charset="0"/>
                <a:cs typeface="Arial" charset="0"/>
              </a:rPr>
              <a:t>patents</a:t>
            </a:r>
            <a:endParaRPr lang="de-DE" sz="2000" dirty="0">
              <a:latin typeface="Arial" charset="0"/>
              <a:cs typeface="Arial" charset="0"/>
            </a:endParaRPr>
          </a:p>
          <a:p>
            <a:r>
              <a:rPr lang="de-DE" sz="2000" dirty="0">
                <a:latin typeface="Arial" charset="0"/>
                <a:cs typeface="Arial" charset="0"/>
              </a:rPr>
              <a:t>Court </a:t>
            </a:r>
            <a:r>
              <a:rPr lang="de-DE" sz="2000" dirty="0" err="1">
                <a:latin typeface="Arial" charset="0"/>
                <a:cs typeface="Arial" charset="0"/>
              </a:rPr>
              <a:t>may</a:t>
            </a:r>
            <a:r>
              <a:rPr lang="de-DE" sz="2000" dirty="0">
                <a:latin typeface="Arial" charset="0"/>
                <a:cs typeface="Arial" charset="0"/>
              </a:rPr>
              <a:t> </a:t>
            </a:r>
            <a:r>
              <a:rPr lang="de-DE" sz="2000" dirty="0" err="1">
                <a:latin typeface="Arial" charset="0"/>
                <a:cs typeface="Arial" charset="0"/>
              </a:rPr>
              <a:t>revoke</a:t>
            </a:r>
            <a:r>
              <a:rPr lang="de-DE" sz="2000" dirty="0">
                <a:latin typeface="Arial" charset="0"/>
                <a:cs typeface="Arial" charset="0"/>
              </a:rPr>
              <a:t>, </a:t>
            </a:r>
            <a:r>
              <a:rPr lang="de-DE" sz="2000" dirty="0" err="1">
                <a:latin typeface="Arial" charset="0"/>
                <a:cs typeface="Arial" charset="0"/>
              </a:rPr>
              <a:t>maintain</a:t>
            </a:r>
            <a:r>
              <a:rPr lang="de-DE" sz="2000" dirty="0">
                <a:latin typeface="Arial" charset="0"/>
                <a:cs typeface="Arial" charset="0"/>
              </a:rPr>
              <a:t> </a:t>
            </a:r>
            <a:r>
              <a:rPr lang="de-DE" sz="2000" dirty="0" err="1">
                <a:latin typeface="Arial" charset="0"/>
                <a:cs typeface="Arial" charset="0"/>
              </a:rPr>
              <a:t>or</a:t>
            </a:r>
            <a:r>
              <a:rPr lang="de-DE" sz="2000" dirty="0">
                <a:latin typeface="Arial" charset="0"/>
                <a:cs typeface="Arial" charset="0"/>
              </a:rPr>
              <a:t> </a:t>
            </a:r>
            <a:r>
              <a:rPr lang="de-DE" sz="2000" dirty="0" err="1">
                <a:latin typeface="Arial" charset="0"/>
                <a:cs typeface="Arial" charset="0"/>
              </a:rPr>
              <a:t>partially</a:t>
            </a:r>
            <a:r>
              <a:rPr lang="de-DE" sz="2000" dirty="0">
                <a:latin typeface="Arial" charset="0"/>
                <a:cs typeface="Arial" charset="0"/>
              </a:rPr>
              <a:t> </a:t>
            </a:r>
            <a:r>
              <a:rPr lang="de-DE" sz="2000" dirty="0" err="1">
                <a:latin typeface="Arial" charset="0"/>
                <a:cs typeface="Arial" charset="0"/>
              </a:rPr>
              <a:t>maintain</a:t>
            </a:r>
            <a:r>
              <a:rPr lang="de-DE" sz="2000" dirty="0">
                <a:latin typeface="Arial" charset="0"/>
                <a:cs typeface="Arial" charset="0"/>
              </a:rPr>
              <a:t> patent </a:t>
            </a:r>
          </a:p>
          <a:p>
            <a:r>
              <a:rPr lang="de-DE" sz="2000" dirty="0" err="1">
                <a:latin typeface="Arial" charset="0"/>
                <a:cs typeface="Arial" charset="0"/>
              </a:rPr>
              <a:t>Almost</a:t>
            </a:r>
            <a:r>
              <a:rPr lang="de-DE" sz="2000" dirty="0">
                <a:latin typeface="Arial" charset="0"/>
                <a:cs typeface="Arial" charset="0"/>
              </a:rPr>
              <a:t> </a:t>
            </a:r>
            <a:r>
              <a:rPr lang="de-DE" sz="2000" dirty="0" err="1">
                <a:latin typeface="Arial" charset="0"/>
                <a:cs typeface="Arial" charset="0"/>
              </a:rPr>
              <a:t>the</a:t>
            </a:r>
            <a:r>
              <a:rPr lang="de-DE" sz="2000" dirty="0">
                <a:latin typeface="Arial" charset="0"/>
                <a:cs typeface="Arial" charset="0"/>
              </a:rPr>
              <a:t> same </a:t>
            </a:r>
            <a:r>
              <a:rPr lang="de-DE" sz="2000" dirty="0" err="1">
                <a:latin typeface="Arial" charset="0"/>
                <a:cs typeface="Arial" charset="0"/>
              </a:rPr>
              <a:t>patentability</a:t>
            </a:r>
            <a:r>
              <a:rPr lang="de-DE" sz="2000" dirty="0">
                <a:latin typeface="Arial" charset="0"/>
                <a:cs typeface="Arial" charset="0"/>
              </a:rPr>
              <a:t> </a:t>
            </a:r>
            <a:r>
              <a:rPr lang="de-DE" sz="2000" dirty="0" err="1">
                <a:latin typeface="Arial" charset="0"/>
                <a:cs typeface="Arial" charset="0"/>
              </a:rPr>
              <a:t>requirements</a:t>
            </a:r>
            <a:r>
              <a:rPr lang="de-DE" sz="2000" dirty="0">
                <a:latin typeface="Arial" charset="0"/>
                <a:cs typeface="Arial" charset="0"/>
              </a:rPr>
              <a:t> </a:t>
            </a:r>
            <a:r>
              <a:rPr lang="de-DE" sz="2000" dirty="0" err="1">
                <a:latin typeface="Arial" charset="0"/>
                <a:cs typeface="Arial" charset="0"/>
              </a:rPr>
              <a:t>apply</a:t>
            </a:r>
            <a:endParaRPr lang="de-DE" sz="2000" dirty="0">
              <a:latin typeface="Arial" charset="0"/>
              <a:cs typeface="Arial" charset="0"/>
            </a:endParaRPr>
          </a:p>
          <a:p>
            <a:pPr lvl="1"/>
            <a:r>
              <a:rPr lang="de-DE" sz="2000" dirty="0" err="1">
                <a:latin typeface="Arial" charset="0"/>
                <a:ea typeface="Arial" charset="0"/>
                <a:cs typeface="Arial" charset="0"/>
              </a:rPr>
              <a:t>Except</a:t>
            </a:r>
            <a:r>
              <a:rPr lang="de-DE" sz="2000" dirty="0">
                <a:latin typeface="Arial" charset="0"/>
                <a:ea typeface="Arial" charset="0"/>
                <a:cs typeface="Arial" charset="0"/>
              </a:rPr>
              <a:t> lack </a:t>
            </a:r>
            <a:r>
              <a:rPr lang="de-DE" sz="2000" dirty="0" err="1">
                <a:latin typeface="Arial" charset="0"/>
                <a:ea typeface="Arial" charset="0"/>
                <a:cs typeface="Arial" charset="0"/>
              </a:rPr>
              <a:t>of</a:t>
            </a:r>
            <a:r>
              <a:rPr lang="de-DE" sz="2000" dirty="0">
                <a:latin typeface="Arial" charset="0"/>
                <a:ea typeface="Arial" charset="0"/>
                <a:cs typeface="Arial" charset="0"/>
              </a:rPr>
              <a:t> </a:t>
            </a:r>
            <a:r>
              <a:rPr lang="de-DE" sz="2000" dirty="0" err="1">
                <a:latin typeface="Arial" charset="0"/>
                <a:ea typeface="Arial" charset="0"/>
                <a:cs typeface="Arial" charset="0"/>
              </a:rPr>
              <a:t>unity</a:t>
            </a:r>
            <a:endParaRPr lang="de-DE" sz="2000" dirty="0">
              <a:latin typeface="Arial" charset="0"/>
              <a:ea typeface="Arial" charset="0"/>
              <a:cs typeface="Arial" charset="0"/>
            </a:endParaRPr>
          </a:p>
          <a:p>
            <a:r>
              <a:rPr lang="en-US" sz="2000" dirty="0">
                <a:latin typeface="Arial" charset="0"/>
                <a:cs typeface="Arial" charset="0"/>
              </a:rPr>
              <a:t>(If patent was obtained by fraud or misrepresentation or </a:t>
            </a:r>
            <a:r>
              <a:rPr lang="en-US" sz="2000" b="1" dirty="0">
                <a:latin typeface="Arial" charset="0"/>
                <a:cs typeface="Arial" charset="0"/>
              </a:rPr>
              <a:t>concealment </a:t>
            </a:r>
            <a:r>
              <a:rPr lang="en-US" sz="2000" dirty="0">
                <a:latin typeface="Arial" charset="0"/>
                <a:cs typeface="Arial" charset="0"/>
              </a:rPr>
              <a:t>of any prescribed significant information</a:t>
            </a:r>
            <a:r>
              <a:rPr lang="de-DE" sz="2000" dirty="0">
                <a:latin typeface="Arial" charset="0"/>
                <a:cs typeface="Arial" charset="0"/>
              </a:rPr>
              <a:t>)</a:t>
            </a:r>
          </a:p>
          <a:p>
            <a:pPr lvl="1"/>
            <a:endParaRPr lang="de-DE" sz="2000" dirty="0">
              <a:latin typeface="Arial" charset="0"/>
              <a:ea typeface="Arial" charset="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4"/>
          <p:cNvSpPr>
            <a:spLocks noGrp="1"/>
          </p:cNvSpPr>
          <p:nvPr>
            <p:ph type="title"/>
          </p:nvPr>
        </p:nvSpPr>
        <p:spPr>
          <a:xfrm>
            <a:off x="457200" y="274638"/>
            <a:ext cx="8686800" cy="1143000"/>
          </a:xfrm>
        </p:spPr>
        <p:txBody>
          <a:bodyPr/>
          <a:lstStyle/>
          <a:p>
            <a:r>
              <a:rPr lang="en-US">
                <a:latin typeface="Arial" charset="0"/>
                <a:cs typeface="Arial" charset="0"/>
              </a:rPr>
              <a:t>Procedural principles</a:t>
            </a:r>
          </a:p>
        </p:txBody>
      </p:sp>
      <p:sp>
        <p:nvSpPr>
          <p:cNvPr id="32770" name="Rectangle 2"/>
          <p:cNvSpPr>
            <a:spLocks noGrp="1" noChangeArrowheads="1"/>
          </p:cNvSpPr>
          <p:nvPr>
            <p:ph idx="1"/>
          </p:nvPr>
        </p:nvSpPr>
        <p:spPr>
          <a:xfrm>
            <a:off x="457200" y="1524000"/>
            <a:ext cx="8229600" cy="4352925"/>
          </a:xfrm>
        </p:spPr>
        <p:txBody>
          <a:bodyPr/>
          <a:lstStyle/>
          <a:p>
            <a:r>
              <a:rPr lang="en-US" sz="2000" b="1">
                <a:latin typeface="Arial" charset="0"/>
                <a:cs typeface="Arial" charset="0"/>
              </a:rPr>
              <a:t>Principle of party disposition</a:t>
            </a:r>
          </a:p>
          <a:p>
            <a:pPr lvl="1"/>
            <a:r>
              <a:rPr lang="en-US" sz="2000">
                <a:solidFill>
                  <a:srgbClr val="000000"/>
                </a:solidFill>
                <a:latin typeface="Arial" charset="0"/>
                <a:ea typeface="Arial" charset="0"/>
                <a:cs typeface="Arial" charset="0"/>
              </a:rPr>
              <a:t>Applicant determines beginning, end and extent of proceedings through requests</a:t>
            </a:r>
          </a:p>
          <a:p>
            <a:pPr lvl="1"/>
            <a:endParaRPr lang="en-US" sz="2000">
              <a:solidFill>
                <a:srgbClr val="000000"/>
              </a:solidFill>
              <a:latin typeface="Arial" charset="0"/>
              <a:ea typeface="Arial" charset="0"/>
              <a:cs typeface="Arial" charset="0"/>
            </a:endParaRPr>
          </a:p>
          <a:p>
            <a:r>
              <a:rPr lang="en-US" sz="2000" b="1">
                <a:latin typeface="Arial" charset="0"/>
                <a:cs typeface="Arial" charset="0"/>
              </a:rPr>
              <a:t>Applicant</a:t>
            </a:r>
            <a:r>
              <a:rPr lang="ja-JP" altLang="en-US" sz="2000" b="1">
                <a:latin typeface="Arial" charset="0"/>
                <a:cs typeface="Arial" charset="0"/>
              </a:rPr>
              <a:t>’</a:t>
            </a:r>
            <a:r>
              <a:rPr lang="en-US" altLang="ja-JP" sz="2000" b="1">
                <a:latin typeface="Arial" charset="0"/>
                <a:cs typeface="Arial" charset="0"/>
              </a:rPr>
              <a:t>s requests determine the extent of each proceeding</a:t>
            </a:r>
          </a:p>
          <a:p>
            <a:pPr lvl="1"/>
            <a:r>
              <a:rPr lang="en-US" sz="2000">
                <a:solidFill>
                  <a:srgbClr val="000000"/>
                </a:solidFill>
                <a:latin typeface="Arial" charset="0"/>
                <a:ea typeface="Arial" charset="0"/>
                <a:cs typeface="Arial" charset="0"/>
              </a:rPr>
              <a:t>Binding effect for examiner as to content and sequence of requests, e.g. examiner can grant only claims with wording that the applicant requests</a:t>
            </a:r>
          </a:p>
          <a:p>
            <a:pPr lvl="1"/>
            <a:r>
              <a:rPr lang="en-US" sz="2000">
                <a:solidFill>
                  <a:srgbClr val="000000"/>
                </a:solidFill>
                <a:latin typeface="Arial" charset="0"/>
                <a:ea typeface="Arial" charset="0"/>
                <a:cs typeface="Arial" charset="0"/>
              </a:rPr>
              <a:t>Examiner to decide either</a:t>
            </a:r>
            <a:r>
              <a:rPr lang="en-US" sz="2000">
                <a:solidFill>
                  <a:srgbClr val="0000FF"/>
                </a:solidFill>
                <a:latin typeface="Arial" charset="0"/>
                <a:ea typeface="Arial" charset="0"/>
                <a:cs typeface="Arial" charset="0"/>
              </a:rPr>
              <a:t> </a:t>
            </a:r>
            <a:r>
              <a:rPr lang="ja-JP" altLang="en-US" sz="2000">
                <a:solidFill>
                  <a:srgbClr val="0000FF"/>
                </a:solidFill>
                <a:latin typeface="Arial" charset="0"/>
                <a:ea typeface="ＭＳ Ｐゴシック" charset="0"/>
                <a:cs typeface="ＭＳ Ｐゴシック" charset="0"/>
              </a:rPr>
              <a:t>“</a:t>
            </a:r>
            <a:r>
              <a:rPr lang="en-US" altLang="ja-JP" sz="2000" b="1">
                <a:solidFill>
                  <a:srgbClr val="008000"/>
                </a:solidFill>
                <a:latin typeface="Arial" charset="0"/>
                <a:ea typeface="ＭＳ Ｐゴシック" charset="0"/>
                <a:cs typeface="ＭＳ Ｐゴシック" charset="0"/>
              </a:rPr>
              <a:t>Yes</a:t>
            </a:r>
            <a:r>
              <a:rPr lang="ja-JP" altLang="en-US" sz="2000">
                <a:solidFill>
                  <a:srgbClr val="0000FF"/>
                </a:solidFill>
                <a:latin typeface="Arial" charset="0"/>
                <a:ea typeface="ＭＳ Ｐゴシック" charset="0"/>
                <a:cs typeface="ＭＳ Ｐゴシック" charset="0"/>
              </a:rPr>
              <a:t>”</a:t>
            </a:r>
            <a:r>
              <a:rPr lang="en-US" altLang="ja-JP" sz="2000">
                <a:solidFill>
                  <a:srgbClr val="0000FF"/>
                </a:solidFill>
                <a:latin typeface="Arial" charset="0"/>
                <a:ea typeface="ＭＳ Ｐゴシック" charset="0"/>
                <a:cs typeface="ＭＳ Ｐゴシック" charset="0"/>
              </a:rPr>
              <a:t> </a:t>
            </a:r>
            <a:r>
              <a:rPr lang="en-US" altLang="ja-JP" sz="2000">
                <a:solidFill>
                  <a:srgbClr val="000000"/>
                </a:solidFill>
                <a:latin typeface="Arial" charset="0"/>
                <a:ea typeface="ＭＳ Ｐゴシック" charset="0"/>
                <a:cs typeface="ＭＳ Ｐゴシック" charset="0"/>
              </a:rPr>
              <a:t>or </a:t>
            </a:r>
            <a:r>
              <a:rPr lang="ja-JP" altLang="en-US" sz="2000">
                <a:solidFill>
                  <a:srgbClr val="0000FF"/>
                </a:solidFill>
                <a:latin typeface="Arial" charset="0"/>
                <a:ea typeface="ＭＳ Ｐゴシック" charset="0"/>
                <a:cs typeface="ＭＳ Ｐゴシック" charset="0"/>
              </a:rPr>
              <a:t>“</a:t>
            </a:r>
            <a:r>
              <a:rPr lang="en-US" altLang="ja-JP" sz="2000" b="1">
                <a:solidFill>
                  <a:srgbClr val="FF0000"/>
                </a:solidFill>
                <a:latin typeface="Arial" charset="0"/>
                <a:ea typeface="ＭＳ Ｐゴシック" charset="0"/>
                <a:cs typeface="ＭＳ Ｐゴシック" charset="0"/>
              </a:rPr>
              <a:t>No</a:t>
            </a:r>
            <a:r>
              <a:rPr lang="ja-JP" altLang="en-US" sz="2000">
                <a:solidFill>
                  <a:srgbClr val="0000FF"/>
                </a:solidFill>
                <a:latin typeface="Arial" charset="0"/>
                <a:ea typeface="ＭＳ Ｐゴシック" charset="0"/>
                <a:cs typeface="ＭＳ Ｐゴシック" charset="0"/>
              </a:rPr>
              <a:t>”</a:t>
            </a:r>
            <a:endParaRPr lang="en-US" altLang="ja-JP" sz="2000">
              <a:solidFill>
                <a:srgbClr val="0000FF"/>
              </a:solidFill>
              <a:latin typeface="Arial" charset="0"/>
              <a:ea typeface="ＭＳ Ｐゴシック" charset="0"/>
              <a:cs typeface="ＭＳ Ｐゴシック" charset="0"/>
            </a:endParaRPr>
          </a:p>
          <a:p>
            <a:pPr lvl="1"/>
            <a:r>
              <a:rPr lang="en-US" sz="2000">
                <a:solidFill>
                  <a:srgbClr val="000000"/>
                </a:solidFill>
                <a:latin typeface="Arial" charset="0"/>
                <a:ea typeface="Arial" charset="0"/>
                <a:cs typeface="Arial" charset="0"/>
              </a:rPr>
              <a:t>Examiner cannot amend and grant the application without the consent of the applicant</a:t>
            </a:r>
          </a:p>
          <a:p>
            <a:pPr>
              <a:buFontTx/>
              <a:buNone/>
            </a:pPr>
            <a:endParaRPr lang="en-US" sz="2000" b="1">
              <a:latin typeface="Arial"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4"/>
          <p:cNvSpPr>
            <a:spLocks noGrp="1"/>
          </p:cNvSpPr>
          <p:nvPr>
            <p:ph type="title"/>
          </p:nvPr>
        </p:nvSpPr>
        <p:spPr>
          <a:xfrm>
            <a:off x="457200" y="274638"/>
            <a:ext cx="8686800" cy="1143000"/>
          </a:xfrm>
        </p:spPr>
        <p:txBody>
          <a:bodyPr/>
          <a:lstStyle/>
          <a:p>
            <a:r>
              <a:rPr lang="en-US">
                <a:latin typeface="Arial" charset="0"/>
                <a:cs typeface="Arial" charset="0"/>
              </a:rPr>
              <a:t>Fundamental procedural principle</a:t>
            </a:r>
          </a:p>
        </p:txBody>
      </p:sp>
      <p:sp>
        <p:nvSpPr>
          <p:cNvPr id="32770" name="Rectangle 2"/>
          <p:cNvSpPr>
            <a:spLocks noGrp="1" noChangeArrowheads="1"/>
          </p:cNvSpPr>
          <p:nvPr>
            <p:ph idx="1"/>
          </p:nvPr>
        </p:nvSpPr>
        <p:spPr>
          <a:xfrm>
            <a:off x="457200" y="1524000"/>
            <a:ext cx="8229600" cy="4352925"/>
          </a:xfrm>
        </p:spPr>
        <p:txBody>
          <a:bodyPr/>
          <a:lstStyle/>
          <a:p>
            <a:r>
              <a:rPr lang="en-US" sz="2000" b="1" dirty="0">
                <a:latin typeface="Arial" charset="0"/>
                <a:cs typeface="Arial" charset="0"/>
              </a:rPr>
              <a:t>Right to be heard, fair trial</a:t>
            </a:r>
          </a:p>
          <a:p>
            <a:pPr lvl="1"/>
            <a:r>
              <a:rPr lang="en-US" sz="2000" dirty="0">
                <a:latin typeface="Arial" charset="0"/>
                <a:ea typeface="Arial" charset="0"/>
                <a:cs typeface="Arial" charset="0"/>
              </a:rPr>
              <a:t>Guaranteed by constitution, international treaties, European Human Rights Charta,..</a:t>
            </a:r>
          </a:p>
          <a:p>
            <a:pPr lvl="1"/>
            <a:endParaRPr lang="en-US" sz="2000" dirty="0">
              <a:latin typeface="Arial" charset="0"/>
              <a:ea typeface="Arial" charset="0"/>
              <a:cs typeface="Arial" charset="0"/>
            </a:endParaRPr>
          </a:p>
          <a:p>
            <a:pPr lvl="1"/>
            <a:r>
              <a:rPr lang="en-US" sz="2000" dirty="0">
                <a:latin typeface="Arial" charset="0"/>
                <a:ea typeface="Arial" charset="0"/>
                <a:cs typeface="Arial" charset="0"/>
              </a:rPr>
              <a:t>Adverse decisions like a rejection can only be based on reasons that </a:t>
            </a:r>
          </a:p>
          <a:p>
            <a:pPr lvl="2"/>
            <a:r>
              <a:rPr lang="en-US" sz="2000" dirty="0">
                <a:latin typeface="Arial" charset="0"/>
                <a:ea typeface="Arial" charset="0"/>
                <a:cs typeface="Arial" charset="0"/>
              </a:rPr>
              <a:t> were previously communicated to applicant, and</a:t>
            </a:r>
          </a:p>
          <a:p>
            <a:pPr lvl="2"/>
            <a:r>
              <a:rPr lang="en-US" sz="2000" dirty="0">
                <a:latin typeface="Arial" charset="0"/>
                <a:ea typeface="Arial" charset="0"/>
                <a:cs typeface="Arial" charset="0"/>
              </a:rPr>
              <a:t> if he has had an opportunity to respond to it (it is not necessary that he did respond) </a:t>
            </a:r>
            <a:r>
              <a:rPr lang="en-US" sz="2000" dirty="0">
                <a:solidFill>
                  <a:srgbClr val="0070C0"/>
                </a:solidFill>
                <a:latin typeface="Arial" charset="0"/>
                <a:ea typeface="Arial" charset="0"/>
                <a:cs typeface="Arial" charset="0"/>
              </a:rPr>
              <a:t>(</a:t>
            </a:r>
            <a:r>
              <a:rPr lang="en-US" sz="2000" b="1" dirty="0">
                <a:solidFill>
                  <a:srgbClr val="0070C0"/>
                </a:solidFill>
                <a:latin typeface="Arial" charset="0"/>
                <a:ea typeface="Arial" charset="0"/>
                <a:cs typeface="Arial" charset="0"/>
              </a:rPr>
              <a:t>Art. 58)</a:t>
            </a:r>
            <a:endParaRPr lang="en-US" sz="2000" dirty="0">
              <a:latin typeface="Arial" charset="0"/>
              <a:ea typeface="Arial" charset="0"/>
              <a:cs typeface="Arial" charset="0"/>
            </a:endParaRPr>
          </a:p>
          <a:p>
            <a:endParaRPr lang="en-US" sz="2000" b="1" dirty="0">
              <a:latin typeface="Arial" charset="0"/>
              <a:cs typeface="Arial" charset="0"/>
            </a:endParaRPr>
          </a:p>
          <a:p>
            <a:pPr lvl="1"/>
            <a:r>
              <a:rPr lang="en-US" sz="2000" dirty="0">
                <a:latin typeface="Arial" charset="0"/>
                <a:ea typeface="Arial" charset="0"/>
                <a:cs typeface="Arial" charset="0"/>
              </a:rPr>
              <a:t>Appeal to court against adverse decisions of the registrar (e.g. to reject)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7"/>
          <p:cNvSpPr>
            <a:spLocks noGrp="1"/>
          </p:cNvSpPr>
          <p:nvPr>
            <p:ph type="title"/>
          </p:nvPr>
        </p:nvSpPr>
        <p:spPr>
          <a:xfrm>
            <a:off x="457200" y="2667000"/>
            <a:ext cx="8229600" cy="1143000"/>
          </a:xfrm>
        </p:spPr>
        <p:txBody>
          <a:bodyPr/>
          <a:lstStyle/>
          <a:p>
            <a:pPr algn="ctr"/>
            <a:r>
              <a:rPr lang="de-DE">
                <a:latin typeface="Arial" charset="0"/>
                <a:cs typeface="Arial" charset="0"/>
              </a:rPr>
              <a:t>Thank you</a:t>
            </a:r>
            <a:br>
              <a:rPr lang="de-DE">
                <a:latin typeface="Arial" charset="0"/>
                <a:cs typeface="Arial" charset="0"/>
              </a:rPr>
            </a:br>
            <a:br>
              <a:rPr lang="de-DE">
                <a:latin typeface="Arial" charset="0"/>
                <a:cs typeface="Arial" charset="0"/>
              </a:rPr>
            </a:br>
            <a:r>
              <a:rPr lang="de-DE">
                <a:latin typeface="Arial" charset="0"/>
                <a:cs typeface="Arial" charset="0"/>
              </a:rPr>
              <a:t>lutz.mailander@wipo.int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228600" y="4038600"/>
            <a:ext cx="8763000" cy="2438400"/>
          </a:xfrm>
          <a:prstGeom prst="rect">
            <a:avLst/>
          </a:prstGeom>
          <a:solidFill>
            <a:srgbClr val="35E933"/>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de-DE" sz="1800">
              <a:solidFill>
                <a:srgbClr val="FFFFFF"/>
              </a:solidFill>
              <a:latin typeface="+mn-lt"/>
              <a:ea typeface="+mn-ea"/>
              <a:cs typeface="+mn-cs"/>
            </a:endParaRPr>
          </a:p>
        </p:txBody>
      </p:sp>
      <p:sp>
        <p:nvSpPr>
          <p:cNvPr id="2" name="Rounded Rectangle 1"/>
          <p:cNvSpPr>
            <a:spLocks noChangeArrowheads="1"/>
          </p:cNvSpPr>
          <p:nvPr/>
        </p:nvSpPr>
        <p:spPr bwMode="auto">
          <a:xfrm>
            <a:off x="304800" y="1828800"/>
            <a:ext cx="3429000" cy="3429000"/>
          </a:xfrm>
          <a:prstGeom prst="roundRect">
            <a:avLst>
              <a:gd name="adj" fmla="val 16667"/>
            </a:avLst>
          </a:prstGeom>
          <a:gradFill rotWithShape="1">
            <a:gsLst>
              <a:gs pos="0">
                <a:srgbClr val="F0FFFF"/>
              </a:gs>
              <a:gs pos="64999">
                <a:srgbClr val="DDFEFF"/>
              </a:gs>
              <a:gs pos="100000">
                <a:srgbClr val="CFFFFF"/>
              </a:gs>
            </a:gsLst>
            <a:lin ang="5400000" scaled="1"/>
          </a:gradFill>
          <a:ln w="9525">
            <a:solidFill>
              <a:srgbClr val="B6DCDF"/>
            </a:solidFill>
            <a:round/>
            <a:headEnd/>
            <a:tailEnd/>
          </a:ln>
          <a:effectLst>
            <a:outerShdw blurRad="40000" dist="20000" dir="5400000" rotWithShape="0">
              <a:srgbClr val="000000">
                <a:alpha val="37999"/>
              </a:srgbClr>
            </a:outerShdw>
          </a:effectLst>
        </p:spPr>
        <p:txBody>
          <a:bodyPr/>
          <a:lstStyle/>
          <a:p>
            <a:pPr algn="ctr">
              <a:defRPr/>
            </a:pPr>
            <a:r>
              <a:rPr lang="de-DE" sz="1800" b="1">
                <a:solidFill>
                  <a:srgbClr val="000000"/>
                </a:solidFill>
                <a:latin typeface="+mn-lt"/>
                <a:ea typeface="+mn-ea"/>
                <a:cs typeface="+mn-cs"/>
              </a:rPr>
              <a:t>Patent examiner in major IPO</a:t>
            </a:r>
          </a:p>
        </p:txBody>
      </p:sp>
      <p:sp>
        <p:nvSpPr>
          <p:cNvPr id="4" name="Rectangle 3"/>
          <p:cNvSpPr>
            <a:spLocks noChangeArrowheads="1"/>
          </p:cNvSpPr>
          <p:nvPr/>
        </p:nvSpPr>
        <p:spPr bwMode="auto">
          <a:xfrm>
            <a:off x="457200" y="3124200"/>
            <a:ext cx="3124200" cy="838200"/>
          </a:xfrm>
          <a:prstGeom prst="rect">
            <a:avLst/>
          </a:prstGeom>
          <a:solidFill>
            <a:srgbClr val="FFFF66"/>
          </a:soli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Scientist / Engineer</a:t>
            </a:r>
          </a:p>
        </p:txBody>
      </p:sp>
      <p:sp>
        <p:nvSpPr>
          <p:cNvPr id="5" name="Rectangle 4"/>
          <p:cNvSpPr>
            <a:spLocks noChangeArrowheads="1"/>
          </p:cNvSpPr>
          <p:nvPr/>
        </p:nvSpPr>
        <p:spPr bwMode="auto">
          <a:xfrm>
            <a:off x="457200" y="4114800"/>
            <a:ext cx="3124200" cy="838200"/>
          </a:xfrm>
          <a:prstGeom prst="rect">
            <a:avLst/>
          </a:prstGeom>
          <a:solidFill>
            <a:srgbClr val="FFFF66"/>
          </a:soli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Arial" pitchFamily="-1" charset="0"/>
                <a:ea typeface="Arial" pitchFamily="-1" charset="0"/>
                <a:cs typeface="+mn-cs"/>
              </a:rPr>
              <a:t>Legal Specialist</a:t>
            </a:r>
          </a:p>
          <a:p>
            <a:pPr algn="ctr">
              <a:defRPr/>
            </a:pPr>
            <a:r>
              <a:rPr lang="de-DE" sz="1800" b="1">
                <a:solidFill>
                  <a:srgbClr val="000000"/>
                </a:solidFill>
                <a:latin typeface="Arial" pitchFamily="-1" charset="0"/>
                <a:ea typeface="Arial" pitchFamily="-1" charset="0"/>
                <a:cs typeface="+mn-cs"/>
              </a:rPr>
              <a:t>"</a:t>
            </a:r>
            <a:r>
              <a:rPr lang="de-DE" sz="1800" b="1">
                <a:solidFill>
                  <a:srgbClr val="0000FF"/>
                </a:solidFill>
                <a:latin typeface="Arial" pitchFamily="-1" charset="0"/>
                <a:ea typeface="Arial" pitchFamily="-1" charset="0"/>
                <a:cs typeface="+mn-cs"/>
              </a:rPr>
              <a:t>State Patent Attorney</a:t>
            </a:r>
            <a:r>
              <a:rPr lang="de-DE" sz="1800" b="1">
                <a:solidFill>
                  <a:srgbClr val="000000"/>
                </a:solidFill>
                <a:latin typeface="Arial" pitchFamily="-1" charset="0"/>
                <a:ea typeface="Arial" pitchFamily="-1" charset="0"/>
                <a:cs typeface="+mn-cs"/>
              </a:rPr>
              <a:t>"</a:t>
            </a:r>
          </a:p>
        </p:txBody>
      </p:sp>
      <p:grpSp>
        <p:nvGrpSpPr>
          <p:cNvPr id="3" name="Group 16"/>
          <p:cNvGrpSpPr>
            <a:grpSpLocks/>
          </p:cNvGrpSpPr>
          <p:nvPr/>
        </p:nvGrpSpPr>
        <p:grpSpPr bwMode="auto">
          <a:xfrm>
            <a:off x="3810000" y="4114800"/>
            <a:ext cx="5105400" cy="1828800"/>
            <a:chOff x="3810000" y="4114800"/>
            <a:chExt cx="5105400" cy="1828800"/>
          </a:xfrm>
        </p:grpSpPr>
        <p:sp>
          <p:nvSpPr>
            <p:cNvPr id="7" name="Rectangle 6"/>
            <p:cNvSpPr>
              <a:spLocks noChangeArrowheads="1"/>
            </p:cNvSpPr>
            <p:nvPr/>
          </p:nvSpPr>
          <p:spPr bwMode="auto">
            <a:xfrm>
              <a:off x="3810000" y="4114800"/>
              <a:ext cx="5105400" cy="838200"/>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Knowledge in patent law, regulations:</a:t>
              </a:r>
            </a:p>
            <a:p>
              <a:pPr algn="ctr">
                <a:defRPr/>
              </a:pPr>
              <a:r>
                <a:rPr lang="de-DE" sz="1800">
                  <a:solidFill>
                    <a:srgbClr val="000000"/>
                  </a:solidFill>
                  <a:latin typeface="+mn-lt"/>
                  <a:ea typeface="+mn-ea"/>
                  <a:cs typeface="+mn-cs"/>
                </a:rPr>
                <a:t>Novelty, Inventive Step, Claim Wording,... </a:t>
              </a:r>
            </a:p>
          </p:txBody>
        </p:sp>
        <p:sp>
          <p:nvSpPr>
            <p:cNvPr id="10" name="Oval 9"/>
            <p:cNvSpPr>
              <a:spLocks noChangeArrowheads="1"/>
            </p:cNvSpPr>
            <p:nvPr/>
          </p:nvSpPr>
          <p:spPr bwMode="auto">
            <a:xfrm>
              <a:off x="4876800" y="5334000"/>
              <a:ext cx="3429000" cy="609600"/>
            </a:xfrm>
            <a:prstGeom prst="ellipse">
              <a:avLst/>
            </a:prstGeom>
            <a:solidFill>
              <a:srgbClr val="FFAB2D"/>
            </a:solidFill>
            <a:ln w="9525">
              <a:solidFill>
                <a:srgbClr val="B6DCDF"/>
              </a:solidFill>
              <a:round/>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Independent of application</a:t>
              </a:r>
            </a:p>
          </p:txBody>
        </p:sp>
        <p:cxnSp>
          <p:nvCxnSpPr>
            <p:cNvPr id="15" name="Straight Arrow Connector 14"/>
            <p:cNvCxnSpPr>
              <a:cxnSpLocks noChangeShapeType="1"/>
            </p:cNvCxnSpPr>
            <p:nvPr/>
          </p:nvCxnSpPr>
          <p:spPr bwMode="auto">
            <a:xfrm rot="5400000">
              <a:off x="6438900" y="5143500"/>
              <a:ext cx="382588" cy="1588"/>
            </a:xfrm>
            <a:prstGeom prst="straightConnector1">
              <a:avLst/>
            </a:prstGeom>
            <a:noFill/>
            <a:ln w="381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9" name="Group 15"/>
          <p:cNvGrpSpPr>
            <a:grpSpLocks/>
          </p:cNvGrpSpPr>
          <p:nvPr/>
        </p:nvGrpSpPr>
        <p:grpSpPr bwMode="auto">
          <a:xfrm>
            <a:off x="3810000" y="2133600"/>
            <a:ext cx="5105400" cy="1828800"/>
            <a:chOff x="3810000" y="1295400"/>
            <a:chExt cx="5105400" cy="1828800"/>
          </a:xfrm>
        </p:grpSpPr>
        <p:sp>
          <p:nvSpPr>
            <p:cNvPr id="6" name="Rectangle 5"/>
            <p:cNvSpPr>
              <a:spLocks noChangeArrowheads="1"/>
            </p:cNvSpPr>
            <p:nvPr/>
          </p:nvSpPr>
          <p:spPr bwMode="auto">
            <a:xfrm>
              <a:off x="3810000" y="2286000"/>
              <a:ext cx="5105400" cy="838200"/>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Specific technical expertise in area of inventive subject matter</a:t>
              </a:r>
            </a:p>
          </p:txBody>
        </p:sp>
        <p:sp>
          <p:nvSpPr>
            <p:cNvPr id="8" name="Oval 7"/>
            <p:cNvSpPr>
              <a:spLocks noChangeArrowheads="1"/>
            </p:cNvSpPr>
            <p:nvPr/>
          </p:nvSpPr>
          <p:spPr bwMode="auto">
            <a:xfrm>
              <a:off x="4800600" y="1295400"/>
              <a:ext cx="3429000" cy="609600"/>
            </a:xfrm>
            <a:prstGeom prst="ellipse">
              <a:avLst/>
            </a:prstGeom>
            <a:solidFill>
              <a:srgbClr val="FFAB2D"/>
            </a:solidFill>
            <a:ln w="9525">
              <a:solidFill>
                <a:srgbClr val="B6DCDF"/>
              </a:solidFill>
              <a:round/>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Dependent on application </a:t>
              </a:r>
            </a:p>
          </p:txBody>
        </p:sp>
        <p:cxnSp>
          <p:nvCxnSpPr>
            <p:cNvPr id="25" name="Straight Arrow Connector 24"/>
            <p:cNvCxnSpPr>
              <a:cxnSpLocks noChangeShapeType="1"/>
            </p:cNvCxnSpPr>
            <p:nvPr/>
          </p:nvCxnSpPr>
          <p:spPr bwMode="auto">
            <a:xfrm rot="5400000" flipH="1" flipV="1">
              <a:off x="6363494" y="2094706"/>
              <a:ext cx="381000" cy="1588"/>
            </a:xfrm>
            <a:prstGeom prst="straightConnector1">
              <a:avLst/>
            </a:prstGeom>
            <a:noFill/>
            <a:ln w="381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21511" name="Title 3"/>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spcBef>
                <a:spcPct val="0"/>
              </a:spcBef>
            </a:pPr>
            <a:r>
              <a:rPr lang="en-US" sz="3600">
                <a:solidFill>
                  <a:srgbClr val="00408C"/>
                </a:solidFill>
                <a:cs typeface="Arial" charset="0"/>
              </a:rPr>
              <a:t>Required examiner capacities</a:t>
            </a:r>
          </a:p>
        </p:txBody>
      </p:sp>
      <p:sp>
        <p:nvSpPr>
          <p:cNvPr id="16" name="Rectangle 15"/>
          <p:cNvSpPr>
            <a:spLocks noChangeArrowheads="1"/>
          </p:cNvSpPr>
          <p:nvPr/>
        </p:nvSpPr>
        <p:spPr bwMode="auto">
          <a:xfrm>
            <a:off x="1524000" y="5334000"/>
            <a:ext cx="3124200" cy="990600"/>
          </a:xfrm>
          <a:prstGeom prst="rect">
            <a:avLst/>
          </a:prstGeom>
          <a:solidFill>
            <a:srgbClr val="CCFFCC"/>
          </a:soli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spcBef>
                <a:spcPct val="0"/>
              </a:spcBef>
              <a:defRPr/>
            </a:pPr>
            <a:r>
              <a:rPr lang="de-DE" sz="1800">
                <a:solidFill>
                  <a:srgbClr val="000000"/>
                </a:solidFill>
                <a:cs typeface="+mn-cs"/>
              </a:rPr>
              <a:t>Technical Generalist &amp;</a:t>
            </a:r>
          </a:p>
          <a:p>
            <a:pPr algn="ctr">
              <a:spcBef>
                <a:spcPct val="0"/>
              </a:spcBef>
              <a:defRPr/>
            </a:pPr>
            <a:r>
              <a:rPr lang="de-DE" sz="1800">
                <a:solidFill>
                  <a:srgbClr val="000000"/>
                </a:solidFill>
                <a:cs typeface="+mn-cs"/>
              </a:rPr>
              <a:t>Legal Specialist</a:t>
            </a:r>
          </a:p>
          <a:p>
            <a:pPr algn="ctr">
              <a:spcBef>
                <a:spcPct val="0"/>
              </a:spcBef>
              <a:defRPr/>
            </a:pPr>
            <a:r>
              <a:rPr lang="de-DE" sz="1800" b="1">
                <a:solidFill>
                  <a:srgbClr val="0000FF"/>
                </a:solidFill>
                <a:cs typeface="+mn-cs"/>
              </a:rPr>
              <a:t>Patent Attorney</a:t>
            </a:r>
            <a:endParaRPr lang="de-DE" sz="1800" b="1">
              <a:solidFill>
                <a:srgbClr val="000000"/>
              </a:solidFill>
              <a:cs typeface="+mn-cs"/>
            </a:endParaRPr>
          </a:p>
        </p:txBody>
      </p:sp>
    </p:spTree>
    <p:extLst>
      <p:ext uri="{BB962C8B-B14F-4D97-AF65-F5344CB8AC3E}">
        <p14:creationId xmlns:p14="http://schemas.microsoft.com/office/powerpoint/2010/main" val="159831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6"/>
          <p:cNvSpPr txBox="1">
            <a:spLocks noChangeArrowheads="1"/>
          </p:cNvSpPr>
          <p:nvPr/>
        </p:nvSpPr>
        <p:spPr bwMode="auto">
          <a:xfrm>
            <a:off x="6084888" y="2997200"/>
            <a:ext cx="1943100" cy="3170238"/>
          </a:xfrm>
          <a:prstGeom prst="rect">
            <a:avLst/>
          </a:prstGeom>
          <a:solidFill>
            <a:srgbClr val="CCFFCC"/>
          </a:solidFill>
          <a:ln w="9525">
            <a:solidFill>
              <a:srgbClr val="008000"/>
            </a:solidFill>
            <a:miter lim="800000"/>
            <a:headEnd/>
            <a:tailEnd/>
          </a:ln>
        </p:spPr>
        <p:txBody>
          <a:bodyPr>
            <a:spAutoFit/>
          </a:bodyPr>
          <a:lstStyle>
            <a:lvl1pPr>
              <a:defRPr sz="24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eaLnBrk="0" hangingPunct="0">
              <a:defRPr sz="2400">
                <a:solidFill>
                  <a:schemeClr val="tx1"/>
                </a:solidFill>
                <a:latin typeface="Arial" charset="0"/>
                <a:ea typeface="Arial" charset="0"/>
                <a:cs typeface="Arial" charset="0"/>
              </a:defRPr>
            </a:lvl6pPr>
            <a:lvl7pPr eaLnBrk="0" hangingPunct="0">
              <a:defRPr sz="2400">
                <a:solidFill>
                  <a:schemeClr val="tx1"/>
                </a:solidFill>
                <a:latin typeface="Arial" charset="0"/>
                <a:ea typeface="Arial" charset="0"/>
                <a:cs typeface="Arial" charset="0"/>
              </a:defRPr>
            </a:lvl7pPr>
            <a:lvl8pPr eaLnBrk="0" hangingPunct="0">
              <a:defRPr sz="2400">
                <a:solidFill>
                  <a:schemeClr val="tx1"/>
                </a:solidFill>
                <a:latin typeface="Arial" charset="0"/>
                <a:ea typeface="Arial" charset="0"/>
                <a:cs typeface="Arial" charset="0"/>
              </a:defRPr>
            </a:lvl8pPr>
            <a:lvl9pPr eaLnBrk="0" hangingPunct="0">
              <a:defRPr sz="2400">
                <a:solidFill>
                  <a:schemeClr val="tx1"/>
                </a:solidFill>
                <a:latin typeface="Arial" charset="0"/>
                <a:ea typeface="Arial" charset="0"/>
                <a:cs typeface="Arial" charset="0"/>
              </a:defRPr>
            </a:lvl9pPr>
          </a:lstStyle>
          <a:p>
            <a:endParaRPr lang="de-DE" sz="2000"/>
          </a:p>
          <a:p>
            <a:endParaRPr lang="de-DE" sz="2000"/>
          </a:p>
          <a:p>
            <a:endParaRPr lang="de-DE" sz="2000"/>
          </a:p>
          <a:p>
            <a:endParaRPr lang="de-DE" sz="2000"/>
          </a:p>
          <a:p>
            <a:endParaRPr lang="de-DE" sz="2000"/>
          </a:p>
          <a:p>
            <a:endParaRPr lang="de-DE" sz="2000"/>
          </a:p>
          <a:p>
            <a:endParaRPr lang="de-DE" sz="2000"/>
          </a:p>
        </p:txBody>
      </p:sp>
      <p:sp>
        <p:nvSpPr>
          <p:cNvPr id="13" name="TextBox 16"/>
          <p:cNvSpPr txBox="1">
            <a:spLocks noChangeArrowheads="1"/>
          </p:cNvSpPr>
          <p:nvPr/>
        </p:nvSpPr>
        <p:spPr bwMode="auto">
          <a:xfrm>
            <a:off x="6084888" y="2420938"/>
            <a:ext cx="2919412" cy="400050"/>
          </a:xfrm>
          <a:prstGeom prst="rect">
            <a:avLst/>
          </a:prstGeom>
          <a:solidFill>
            <a:srgbClr val="CCFFCC"/>
          </a:solidFill>
          <a:ln w="9525">
            <a:solidFill>
              <a:srgbClr val="008000"/>
            </a:solidFill>
            <a:miter lim="800000"/>
            <a:headEnd/>
            <a:tailEnd/>
          </a:ln>
        </p:spPr>
        <p:txBody>
          <a:bodyPr>
            <a:spAutoFit/>
          </a:bodyPr>
          <a:lstStyle>
            <a:lvl1pPr>
              <a:defRPr sz="24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eaLnBrk="0" hangingPunct="0">
              <a:defRPr sz="2400">
                <a:solidFill>
                  <a:schemeClr val="tx1"/>
                </a:solidFill>
                <a:latin typeface="Arial" charset="0"/>
                <a:ea typeface="Arial" charset="0"/>
                <a:cs typeface="Arial" charset="0"/>
              </a:defRPr>
            </a:lvl6pPr>
            <a:lvl7pPr eaLnBrk="0" hangingPunct="0">
              <a:defRPr sz="2400">
                <a:solidFill>
                  <a:schemeClr val="tx1"/>
                </a:solidFill>
                <a:latin typeface="Arial" charset="0"/>
                <a:ea typeface="Arial" charset="0"/>
                <a:cs typeface="Arial" charset="0"/>
              </a:defRPr>
            </a:lvl7pPr>
            <a:lvl8pPr eaLnBrk="0" hangingPunct="0">
              <a:defRPr sz="2400">
                <a:solidFill>
                  <a:schemeClr val="tx1"/>
                </a:solidFill>
                <a:latin typeface="Arial" charset="0"/>
                <a:ea typeface="Arial" charset="0"/>
                <a:cs typeface="Arial" charset="0"/>
              </a:defRPr>
            </a:lvl8pPr>
            <a:lvl9pPr eaLnBrk="0" hangingPunct="0">
              <a:defRPr sz="2400">
                <a:solidFill>
                  <a:schemeClr val="tx1"/>
                </a:solidFill>
                <a:latin typeface="Arial" charset="0"/>
                <a:ea typeface="Arial" charset="0"/>
                <a:cs typeface="Arial" charset="0"/>
              </a:defRPr>
            </a:lvl9pPr>
          </a:lstStyle>
          <a:p>
            <a:endParaRPr lang="de-DE" sz="2000"/>
          </a:p>
        </p:txBody>
      </p:sp>
      <p:sp>
        <p:nvSpPr>
          <p:cNvPr id="18436" name="Title 3"/>
          <p:cNvSpPr>
            <a:spLocks noGrp="1"/>
          </p:cNvSpPr>
          <p:nvPr>
            <p:ph type="title" idx="4294967295"/>
          </p:nvPr>
        </p:nvSpPr>
        <p:spPr/>
        <p:txBody>
          <a:bodyPr/>
          <a:lstStyle/>
          <a:p>
            <a:pPr>
              <a:tabLst>
                <a:tab pos="7899400" algn="r"/>
              </a:tabLst>
            </a:pPr>
            <a:r>
              <a:rPr lang="en-US">
                <a:latin typeface="Arial" charset="0"/>
                <a:cs typeface="Arial" charset="0"/>
              </a:rPr>
              <a:t>Requirements of patentability</a:t>
            </a:r>
          </a:p>
        </p:txBody>
      </p:sp>
      <p:sp>
        <p:nvSpPr>
          <p:cNvPr id="18437" name="Right Brace 6"/>
          <p:cNvSpPr>
            <a:spLocks/>
          </p:cNvSpPr>
          <p:nvPr/>
        </p:nvSpPr>
        <p:spPr bwMode="auto">
          <a:xfrm>
            <a:off x="5410200" y="4876800"/>
            <a:ext cx="533400" cy="46038"/>
          </a:xfrm>
          <a:prstGeom prst="rightBrace">
            <a:avLst>
              <a:gd name="adj1" fmla="val 8333"/>
              <a:gd name="adj2"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endParaRPr lang="de-DE">
              <a:cs typeface="Arial" charset="0"/>
            </a:endParaRPr>
          </a:p>
        </p:txBody>
      </p:sp>
      <p:sp>
        <p:nvSpPr>
          <p:cNvPr id="18438" name="Content Placeholder 2"/>
          <p:cNvSpPr txBox="1">
            <a:spLocks/>
          </p:cNvSpPr>
          <p:nvPr/>
        </p:nvSpPr>
        <p:spPr bwMode="auto">
          <a:xfrm>
            <a:off x="457200" y="1676400"/>
            <a:ext cx="8686800" cy="435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eaLnBrk="0" hangingPunct="0">
              <a:defRPr sz="2400">
                <a:solidFill>
                  <a:schemeClr val="tx1"/>
                </a:solidFill>
                <a:latin typeface="Arial" charset="0"/>
                <a:ea typeface="Arial" charset="0"/>
                <a:cs typeface="Arial" charset="0"/>
              </a:defRPr>
            </a:lvl6pPr>
            <a:lvl7pPr eaLnBrk="0" hangingPunct="0">
              <a:defRPr sz="2400">
                <a:solidFill>
                  <a:schemeClr val="tx1"/>
                </a:solidFill>
                <a:latin typeface="Arial" charset="0"/>
                <a:ea typeface="Arial" charset="0"/>
                <a:cs typeface="Arial" charset="0"/>
              </a:defRPr>
            </a:lvl7pPr>
            <a:lvl8pPr eaLnBrk="0" hangingPunct="0">
              <a:defRPr sz="2400">
                <a:solidFill>
                  <a:schemeClr val="tx1"/>
                </a:solidFill>
                <a:latin typeface="Arial" charset="0"/>
                <a:ea typeface="Arial" charset="0"/>
                <a:cs typeface="Arial" charset="0"/>
              </a:defRPr>
            </a:lvl8pPr>
            <a:lvl9pPr eaLnBrk="0" hangingPunct="0">
              <a:defRPr sz="2400">
                <a:solidFill>
                  <a:schemeClr val="tx1"/>
                </a:solidFill>
                <a:latin typeface="Arial" charset="0"/>
                <a:ea typeface="Arial" charset="0"/>
                <a:cs typeface="Arial" charset="0"/>
              </a:defRPr>
            </a:lvl9pPr>
          </a:lstStyle>
          <a:p>
            <a:pPr marL="342900" indent="-342900" eaLnBrk="0" hangingPunct="0">
              <a:spcBef>
                <a:spcPct val="20000"/>
              </a:spcBef>
              <a:buFontTx/>
              <a:buBlip>
                <a:blip r:embed="rId3"/>
              </a:buBlip>
            </a:pPr>
            <a:r>
              <a:rPr lang="en-US" sz="2000" dirty="0"/>
              <a:t>Substantive patent examination has to check</a:t>
            </a:r>
          </a:p>
          <a:p>
            <a:pPr marL="742950" lvl="1" indent="-285750" eaLnBrk="0" hangingPunct="0">
              <a:spcBef>
                <a:spcPct val="20000"/>
              </a:spcBef>
              <a:buFontTx/>
              <a:buBlip>
                <a:blip r:embed="rId3"/>
              </a:buBlip>
            </a:pPr>
            <a:r>
              <a:rPr lang="en-US" sz="2000" b="1" dirty="0">
                <a:ea typeface="ＭＳ Ｐゴシック" charset="0"/>
                <a:cs typeface="ＭＳ Ｐゴシック" charset="0"/>
              </a:rPr>
              <a:t>Novelty </a:t>
            </a:r>
            <a:r>
              <a:rPr lang="en-US" sz="2000" dirty="0">
                <a:ea typeface="ＭＳ Ｐゴシック" charset="0"/>
                <a:cs typeface="ＭＳ Ｐゴシック" charset="0"/>
              </a:rPr>
              <a:t>(6)</a:t>
            </a:r>
            <a:endParaRPr lang="en-US" sz="2000" b="1" dirty="0">
              <a:ea typeface="ＭＳ Ｐゴシック" charset="0"/>
              <a:cs typeface="ＭＳ Ｐゴシック" charset="0"/>
            </a:endParaRPr>
          </a:p>
          <a:p>
            <a:pPr marL="742950" lvl="1" indent="-285750" eaLnBrk="0" hangingPunct="0">
              <a:spcBef>
                <a:spcPct val="20000"/>
              </a:spcBef>
              <a:buFontTx/>
              <a:buBlip>
                <a:blip r:embed="rId3"/>
              </a:buBlip>
              <a:tabLst>
                <a:tab pos="5656263" algn="l"/>
              </a:tabLst>
            </a:pPr>
            <a:r>
              <a:rPr lang="en-US" sz="2000" b="1" dirty="0">
                <a:ea typeface="ＭＳ Ｐゴシック" charset="0"/>
                <a:cs typeface="ＭＳ Ｐゴシック" charset="0"/>
              </a:rPr>
              <a:t>Inventive step (obviousness) </a:t>
            </a:r>
            <a:r>
              <a:rPr lang="en-US" sz="2000" dirty="0">
                <a:ea typeface="ＭＳ Ｐゴシック" charset="0"/>
                <a:cs typeface="ＭＳ Ｐゴシック" charset="0"/>
              </a:rPr>
              <a:t>(7)	</a:t>
            </a:r>
            <a:r>
              <a:rPr lang="de-DE" sz="2000" dirty="0" err="1"/>
              <a:t>Article</a:t>
            </a:r>
            <a:r>
              <a:rPr lang="de-DE" sz="2000" dirty="0"/>
              <a:t> </a:t>
            </a:r>
            <a:r>
              <a:rPr lang="de-DE" sz="2000" dirty="0">
                <a:ea typeface="ＭＳ Ｐゴシック" charset="0"/>
                <a:cs typeface="ＭＳ Ｐゴシック" charset="0"/>
              </a:rPr>
              <a:t>2</a:t>
            </a:r>
            <a:endParaRPr lang="en-US" sz="2000" dirty="0">
              <a:ea typeface="ＭＳ Ｐゴシック" charset="0"/>
              <a:cs typeface="ＭＳ Ｐゴシック" charset="0"/>
            </a:endParaRP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Industrial applicability (5)</a:t>
            </a: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Unity (2)	</a:t>
            </a:r>
            <a:r>
              <a:rPr lang="de-DE" sz="2000" dirty="0" err="1"/>
              <a:t>Article</a:t>
            </a:r>
            <a:r>
              <a:rPr lang="de-DE" sz="2000" dirty="0"/>
              <a:t> </a:t>
            </a:r>
            <a:r>
              <a:rPr lang="de-DE" sz="2000" dirty="0">
                <a:ea typeface="ＭＳ Ｐゴシック" charset="0"/>
                <a:cs typeface="ＭＳ Ｐゴシック" charset="0"/>
              </a:rPr>
              <a:t>8</a:t>
            </a:r>
            <a:endParaRPr lang="en-US" sz="2000" dirty="0">
              <a:ea typeface="ＭＳ Ｐゴシック" charset="0"/>
              <a:cs typeface="ＭＳ Ｐゴシック" charset="0"/>
            </a:endParaRP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Technical nature (3)	</a:t>
            </a:r>
            <a:r>
              <a:rPr lang="de-DE" sz="2000" dirty="0" err="1"/>
              <a:t>Article</a:t>
            </a:r>
            <a:r>
              <a:rPr lang="de-DE" sz="2000" dirty="0"/>
              <a:t> </a:t>
            </a:r>
            <a:r>
              <a:rPr lang="de-DE" sz="2000" dirty="0">
                <a:ea typeface="ＭＳ Ｐゴシック" charset="0"/>
                <a:cs typeface="ＭＳ Ｐゴシック" charset="0"/>
              </a:rPr>
              <a:t>2</a:t>
            </a:r>
            <a:endParaRPr lang="en-US" sz="2000" dirty="0">
              <a:ea typeface="ＭＳ Ｐゴシック" charset="0"/>
              <a:cs typeface="ＭＳ Ｐゴシック" charset="0"/>
            </a:endParaRP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No case of exclusion (4)</a:t>
            </a:r>
            <a:r>
              <a:rPr lang="en-US" sz="2000" b="1" dirty="0">
                <a:ea typeface="ＭＳ Ｐゴシック" charset="0"/>
                <a:cs typeface="ＭＳ Ｐゴシック" charset="0"/>
              </a:rPr>
              <a:t>	</a:t>
            </a:r>
            <a:r>
              <a:rPr lang="de-DE" sz="2000" dirty="0" err="1"/>
              <a:t>Article</a:t>
            </a:r>
            <a:r>
              <a:rPr lang="de-DE" sz="2000" dirty="0"/>
              <a:t> </a:t>
            </a:r>
            <a:r>
              <a:rPr lang="de-DE" sz="2000" dirty="0">
                <a:ea typeface="ＭＳ Ｐゴシック" charset="0"/>
                <a:cs typeface="ＭＳ Ｐゴシック" charset="0"/>
              </a:rPr>
              <a:t>4</a:t>
            </a:r>
            <a:endParaRPr lang="en-US" sz="2000" b="1" dirty="0">
              <a:ea typeface="ＭＳ Ｐゴシック" charset="0"/>
              <a:cs typeface="ＭＳ Ｐゴシック" charset="0"/>
            </a:endParaRP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Sufficient disclosure 	</a:t>
            </a:r>
            <a:r>
              <a:rPr lang="de-DE" sz="2000" dirty="0" err="1"/>
              <a:t>Article</a:t>
            </a:r>
            <a:r>
              <a:rPr lang="de-DE" sz="2000" dirty="0"/>
              <a:t> </a:t>
            </a:r>
            <a:r>
              <a:rPr lang="de-DE" sz="2000" dirty="0">
                <a:ea typeface="ＭＳ Ｐゴシック" charset="0"/>
                <a:cs typeface="ＭＳ Ｐゴシック" charset="0"/>
              </a:rPr>
              <a:t>6 (c) </a:t>
            </a:r>
            <a:endParaRPr lang="en-US" sz="2000" dirty="0">
              <a:ea typeface="ＭＳ Ｐゴシック" charset="0"/>
              <a:cs typeface="ＭＳ Ｐゴシック" charset="0"/>
            </a:endParaRP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Legal certainty of claims (clarity) (1)</a:t>
            </a:r>
            <a:r>
              <a:rPr lang="de-DE" sz="2000" dirty="0">
                <a:ea typeface="ＭＳ Ｐゴシック" charset="0"/>
                <a:cs typeface="ＭＳ Ｐゴシック" charset="0"/>
              </a:rPr>
              <a:t>	</a:t>
            </a:r>
            <a:r>
              <a:rPr lang="de-DE" sz="2000" dirty="0" err="1"/>
              <a:t>Article</a:t>
            </a:r>
            <a:r>
              <a:rPr lang="de-DE" sz="2000" dirty="0"/>
              <a:t> </a:t>
            </a:r>
            <a:r>
              <a:rPr lang="de-DE" sz="2000" dirty="0">
                <a:ea typeface="ＭＳ Ｐゴシック" charset="0"/>
                <a:cs typeface="ＭＳ Ｐゴシック" charset="0"/>
              </a:rPr>
              <a:t>6 (c) </a:t>
            </a:r>
            <a:endParaRPr lang="en-US" sz="2000" dirty="0">
              <a:ea typeface="ＭＳ Ｐゴシック" charset="0"/>
              <a:cs typeface="ＭＳ Ｐゴシック" charset="0"/>
            </a:endParaRP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Additions to initial disclosure (8)	</a:t>
            </a:r>
            <a:r>
              <a:rPr lang="de-DE" sz="2000" dirty="0" err="1"/>
              <a:t>Article</a:t>
            </a:r>
            <a:r>
              <a:rPr lang="de-DE" sz="2000" dirty="0"/>
              <a:t> </a:t>
            </a:r>
            <a:r>
              <a:rPr lang="de-DE" sz="2000" dirty="0">
                <a:ea typeface="ＭＳ Ｐゴシック" charset="0"/>
                <a:cs typeface="ＭＳ Ｐゴシック" charset="0"/>
              </a:rPr>
              <a:t>8 (a)</a:t>
            </a:r>
            <a:endParaRPr lang="en-US" sz="2000" dirty="0">
              <a:ea typeface="ＭＳ Ｐゴシック" charset="0"/>
              <a:cs typeface="ＭＳ Ｐゴシック" charset="0"/>
            </a:endParaRP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Deposit of novel micro-organisms	none</a:t>
            </a:r>
          </a:p>
          <a:p>
            <a:pPr marL="742950" lvl="1" indent="-285750" eaLnBrk="0" hangingPunct="0">
              <a:spcBef>
                <a:spcPct val="20000"/>
              </a:spcBef>
              <a:buFontTx/>
              <a:buBlip>
                <a:blip r:embed="rId3"/>
              </a:buBlip>
              <a:tabLst>
                <a:tab pos="5656263" algn="l"/>
              </a:tabLst>
            </a:pPr>
            <a:r>
              <a:rPr lang="en-US" sz="2000" dirty="0">
                <a:ea typeface="ＭＳ Ｐゴシック" charset="0"/>
                <a:cs typeface="ＭＳ Ｐゴシック" charset="0"/>
              </a:rPr>
              <a:t>Disclosure of origin of genetic resources	none</a:t>
            </a:r>
          </a:p>
        </p:txBody>
      </p:sp>
      <p:sp>
        <p:nvSpPr>
          <p:cNvPr id="18439" name="Geschweifte Klammer rechts 1"/>
          <p:cNvSpPr>
            <a:spLocks/>
          </p:cNvSpPr>
          <p:nvPr/>
        </p:nvSpPr>
        <p:spPr bwMode="auto">
          <a:xfrm>
            <a:off x="5749925" y="2205038"/>
            <a:ext cx="334963" cy="936625"/>
          </a:xfrm>
          <a:prstGeom prst="rightBrace">
            <a:avLst>
              <a:gd name="adj1" fmla="val 831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endParaRPr lang="de-DE">
              <a:cs typeface="Arial" charset="0"/>
            </a:endParaRPr>
          </a:p>
        </p:txBody>
      </p:sp>
    </p:spTree>
    <p:extLst>
      <p:ext uri="{BB962C8B-B14F-4D97-AF65-F5344CB8AC3E}">
        <p14:creationId xmlns:p14="http://schemas.microsoft.com/office/powerpoint/2010/main" val="456096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274638"/>
            <a:ext cx="8686800" cy="1143000"/>
          </a:xfrm>
        </p:spPr>
        <p:txBody>
          <a:bodyPr/>
          <a:lstStyle/>
          <a:p>
            <a:r>
              <a:rPr lang="en-US">
                <a:latin typeface="Arial" charset="0"/>
                <a:cs typeface="Arial" charset="0"/>
              </a:rPr>
              <a:t>Differences of national patent legislations</a:t>
            </a:r>
          </a:p>
        </p:txBody>
      </p:sp>
      <p:sp>
        <p:nvSpPr>
          <p:cNvPr id="22531" name="Content Placeholder 2"/>
          <p:cNvSpPr>
            <a:spLocks noGrp="1"/>
          </p:cNvSpPr>
          <p:nvPr>
            <p:ph idx="4294967295"/>
          </p:nvPr>
        </p:nvSpPr>
        <p:spPr>
          <a:xfrm>
            <a:off x="457200" y="1666875"/>
            <a:ext cx="8686800" cy="4352925"/>
          </a:xfrm>
        </p:spPr>
        <p:txBody>
          <a:bodyPr/>
          <a:lstStyle/>
          <a:p>
            <a:r>
              <a:rPr lang="en-US" sz="2000" dirty="0">
                <a:latin typeface="Arial" charset="0"/>
                <a:cs typeface="Arial" charset="0"/>
              </a:rPr>
              <a:t>Basic categories of requirements are the same in most jurisdictions (unity, novelty, inventive step, technical nature, sufficient disclosure)</a:t>
            </a:r>
          </a:p>
          <a:p>
            <a:r>
              <a:rPr lang="en-US" sz="2000" dirty="0">
                <a:latin typeface="Arial" charset="0"/>
                <a:cs typeface="Arial" charset="0"/>
              </a:rPr>
              <a:t>Some differences exist in how the term "invention" or "patentable invention" is defined (positively, negatively)</a:t>
            </a:r>
          </a:p>
          <a:p>
            <a:r>
              <a:rPr lang="en-US" sz="2000" dirty="0">
                <a:latin typeface="Arial" charset="0"/>
                <a:cs typeface="Arial" charset="0"/>
              </a:rPr>
              <a:t>Differences, however exist mostly in terms of exclusions, e.g.</a:t>
            </a:r>
          </a:p>
          <a:p>
            <a:pPr lvl="1"/>
            <a:r>
              <a:rPr lang="en-US" sz="2000" dirty="0">
                <a:latin typeface="Arial" charset="0"/>
                <a:ea typeface="Arial" charset="0"/>
                <a:cs typeface="Arial" charset="0"/>
              </a:rPr>
              <a:t>US do grant business methods, software patents,..</a:t>
            </a:r>
          </a:p>
          <a:p>
            <a:pPr lvl="1"/>
            <a:r>
              <a:rPr lang="en-US" sz="2000" dirty="0">
                <a:latin typeface="Arial" charset="0"/>
                <a:ea typeface="Arial" charset="0"/>
                <a:cs typeface="Arial" charset="0"/>
              </a:rPr>
              <a:t>DE/EP grants new use of known compound, PK does not,..</a:t>
            </a:r>
          </a:p>
          <a:p>
            <a:pPr lvl="1"/>
            <a:r>
              <a:rPr lang="en-US" sz="2000" dirty="0">
                <a:latin typeface="Arial" charset="0"/>
                <a:ea typeface="Arial" charset="0"/>
                <a:cs typeface="Arial" charset="0"/>
              </a:rPr>
              <a:t>Islamic countries exclude, e.g., inventions not compatible with Sharia</a:t>
            </a:r>
          </a:p>
          <a:p>
            <a:pPr lvl="1"/>
            <a:r>
              <a:rPr lang="en-US" sz="2000" dirty="0">
                <a:latin typeface="Arial" charset="0"/>
                <a:ea typeface="Arial" charset="0"/>
                <a:cs typeface="Arial" charset="0"/>
              </a:rPr>
              <a:t>Temporary exclusions in Myanmar: section 8 (b)</a:t>
            </a:r>
          </a:p>
          <a:p>
            <a:r>
              <a:rPr lang="en-US" sz="2000" dirty="0">
                <a:latin typeface="Arial" charset="0"/>
                <a:cs typeface="Arial" charset="0"/>
              </a:rPr>
              <a:t>For analysis, see e.g. SCP studies on WIPO website:</a:t>
            </a:r>
          </a:p>
          <a:p>
            <a:pPr lvl="1">
              <a:buFontTx/>
              <a:buNone/>
            </a:pPr>
            <a:r>
              <a:rPr lang="en-US" sz="2000" dirty="0">
                <a:latin typeface="Arial" charset="0"/>
                <a:ea typeface="Arial" charset="0"/>
                <a:cs typeface="Arial" charset="0"/>
              </a:rPr>
              <a:t>	</a:t>
            </a:r>
            <a:r>
              <a:rPr lang="en-US" sz="2000" dirty="0">
                <a:latin typeface="Arial" charset="0"/>
                <a:ea typeface="Arial" charset="0"/>
                <a:cs typeface="Arial" charset="0"/>
                <a:hlinkClick r:id="rId3"/>
              </a:rPr>
              <a:t>http://www.wipo.int/edocs/mdocs/scp/en/scp_13/scp_13_3.pdf</a:t>
            </a:r>
            <a:endParaRPr lang="en-US" sz="2000" dirty="0">
              <a:latin typeface="Arial" charset="0"/>
              <a:ea typeface="Arial" charset="0"/>
              <a:cs typeface="Arial" charset="0"/>
            </a:endParaRPr>
          </a:p>
          <a:p>
            <a:pPr lvl="1"/>
            <a:endParaRPr lang="en-US" sz="2000" dirty="0">
              <a:latin typeface="Arial" charset="0"/>
              <a:ea typeface="Arial" charset="0"/>
              <a:cs typeface="Arial" charset="0"/>
            </a:endParaRPr>
          </a:p>
        </p:txBody>
      </p:sp>
    </p:spTree>
    <p:extLst>
      <p:ext uri="{BB962C8B-B14F-4D97-AF65-F5344CB8AC3E}">
        <p14:creationId xmlns:p14="http://schemas.microsoft.com/office/powerpoint/2010/main" val="347955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274638"/>
            <a:ext cx="8686800" cy="1143000"/>
          </a:xfrm>
        </p:spPr>
        <p:txBody>
          <a:bodyPr/>
          <a:lstStyle/>
          <a:p>
            <a:r>
              <a:rPr lang="en-US" dirty="0">
                <a:latin typeface="Arial" charset="0"/>
                <a:cs typeface="Arial" charset="0"/>
              </a:rPr>
              <a:t>Differences of national patent legislations</a:t>
            </a:r>
          </a:p>
        </p:txBody>
      </p:sp>
      <p:sp>
        <p:nvSpPr>
          <p:cNvPr id="22531" name="Content Placeholder 2"/>
          <p:cNvSpPr>
            <a:spLocks noGrp="1"/>
          </p:cNvSpPr>
          <p:nvPr>
            <p:ph idx="4294967295"/>
          </p:nvPr>
        </p:nvSpPr>
        <p:spPr>
          <a:xfrm>
            <a:off x="457200" y="1666875"/>
            <a:ext cx="8435975" cy="4352925"/>
          </a:xfrm>
        </p:spPr>
        <p:txBody>
          <a:bodyPr/>
          <a:lstStyle/>
          <a:p>
            <a:r>
              <a:rPr lang="en-US" sz="2000" dirty="0">
                <a:latin typeface="Arial" charset="0"/>
                <a:cs typeface="Arial" charset="0"/>
              </a:rPr>
              <a:t>Paris Convention and PCT treaty do not address exclusions from patentability</a:t>
            </a:r>
          </a:p>
          <a:p>
            <a:pPr lvl="1"/>
            <a:r>
              <a:rPr lang="en-US" sz="2000" dirty="0">
                <a:latin typeface="Arial" charset="0"/>
                <a:ea typeface="Arial" charset="0"/>
                <a:cs typeface="Arial" charset="0"/>
              </a:rPr>
              <a:t>PCT permits ISA to exclude certain subject matter from search</a:t>
            </a:r>
          </a:p>
          <a:p>
            <a:r>
              <a:rPr lang="en-US" sz="2000" dirty="0">
                <a:latin typeface="Arial" charset="0"/>
                <a:cs typeface="Arial" charset="0"/>
              </a:rPr>
              <a:t>TRIPS permits exclusions of certain subject matter</a:t>
            </a:r>
          </a:p>
          <a:p>
            <a:r>
              <a:rPr lang="en-US" sz="2000" dirty="0">
                <a:latin typeface="Arial" charset="0"/>
                <a:cs typeface="Arial" charset="0"/>
              </a:rPr>
              <a:t>Further important differences exist in case law, e.g.</a:t>
            </a:r>
          </a:p>
          <a:p>
            <a:pPr lvl="1"/>
            <a:r>
              <a:rPr lang="en-US" sz="2000" dirty="0">
                <a:latin typeface="Arial" charset="0"/>
                <a:ea typeface="Arial" charset="0"/>
                <a:cs typeface="Arial" charset="0"/>
              </a:rPr>
              <a:t>Technical nature of software related patents</a:t>
            </a:r>
          </a:p>
          <a:p>
            <a:pPr lvl="1"/>
            <a:r>
              <a:rPr lang="en-US" sz="2000" dirty="0">
                <a:latin typeface="Arial" charset="0"/>
                <a:ea typeface="Arial" charset="0"/>
                <a:cs typeface="Arial" charset="0"/>
              </a:rPr>
              <a:t>Inventive step</a:t>
            </a:r>
          </a:p>
          <a:p>
            <a:pPr lvl="1"/>
            <a:endParaRPr lang="en-US" sz="2000" dirty="0">
              <a:latin typeface="Arial" charset="0"/>
              <a:ea typeface="Arial" charset="0"/>
              <a:cs typeface="Arial" charset="0"/>
            </a:endParaRPr>
          </a:p>
          <a:p>
            <a:r>
              <a:rPr lang="en-US" sz="2000" dirty="0">
                <a:latin typeface="Arial" charset="0"/>
                <a:cs typeface="Arial" charset="0"/>
              </a:rPr>
              <a:t>Further important differences exist with respect to limitations of the rights of the owner of a granted patent, e.g. the research privilege </a:t>
            </a:r>
          </a:p>
        </p:txBody>
      </p:sp>
      <p:sp>
        <p:nvSpPr>
          <p:cNvPr id="21508" name="TextBox 3"/>
          <p:cNvSpPr txBox="1">
            <a:spLocks noChangeArrowheads="1"/>
          </p:cNvSpPr>
          <p:nvPr/>
        </p:nvSpPr>
        <p:spPr bwMode="auto">
          <a:xfrm>
            <a:off x="10210800" y="3733800"/>
            <a:ext cx="1841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eaLnBrk="0" hangingPunct="0">
              <a:defRPr sz="2400">
                <a:solidFill>
                  <a:schemeClr val="tx1"/>
                </a:solidFill>
                <a:latin typeface="Arial" charset="0"/>
                <a:ea typeface="Arial" charset="0"/>
                <a:cs typeface="Arial" charset="0"/>
              </a:defRPr>
            </a:lvl6pPr>
            <a:lvl7pPr eaLnBrk="0" hangingPunct="0">
              <a:defRPr sz="2400">
                <a:solidFill>
                  <a:schemeClr val="tx1"/>
                </a:solidFill>
                <a:latin typeface="Arial" charset="0"/>
                <a:ea typeface="Arial" charset="0"/>
                <a:cs typeface="Arial" charset="0"/>
              </a:defRPr>
            </a:lvl7pPr>
            <a:lvl8pPr eaLnBrk="0" hangingPunct="0">
              <a:defRPr sz="2400">
                <a:solidFill>
                  <a:schemeClr val="tx1"/>
                </a:solidFill>
                <a:latin typeface="Arial" charset="0"/>
                <a:ea typeface="Arial" charset="0"/>
                <a:cs typeface="Arial" charset="0"/>
              </a:defRPr>
            </a:lvl8pPr>
            <a:lvl9pPr eaLnBrk="0" hangingPunct="0">
              <a:defRPr sz="2400">
                <a:solidFill>
                  <a:schemeClr val="tx1"/>
                </a:solidFill>
                <a:latin typeface="Arial" charset="0"/>
                <a:ea typeface="Arial" charset="0"/>
                <a:cs typeface="Arial" charset="0"/>
              </a:defRPr>
            </a:lvl9pPr>
          </a:lstStyle>
          <a:p>
            <a:endParaRPr lang="de-DE"/>
          </a:p>
        </p:txBody>
      </p:sp>
    </p:spTree>
    <p:extLst>
      <p:ext uri="{BB962C8B-B14F-4D97-AF65-F5344CB8AC3E}">
        <p14:creationId xmlns:p14="http://schemas.microsoft.com/office/powerpoint/2010/main" val="35954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a:spLocks noChangeArrowheads="1"/>
          </p:cNvSpPr>
          <p:nvPr/>
        </p:nvSpPr>
        <p:spPr bwMode="auto">
          <a:xfrm>
            <a:off x="533400" y="1728788"/>
            <a:ext cx="3048000" cy="457200"/>
          </a:xfrm>
          <a:prstGeom prst="downArrowCallout">
            <a:avLst>
              <a:gd name="adj1" fmla="val 25000"/>
              <a:gd name="adj2" fmla="val 25000"/>
              <a:gd name="adj3" fmla="val 25000"/>
              <a:gd name="adj4" fmla="val 64977"/>
            </a:avLst>
          </a:prstGeom>
          <a:solidFill>
            <a:srgbClr val="D1D1F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Filing</a:t>
            </a:r>
          </a:p>
        </p:txBody>
      </p:sp>
      <p:sp>
        <p:nvSpPr>
          <p:cNvPr id="3" name="Down Arrow Callout 2"/>
          <p:cNvSpPr>
            <a:spLocks noChangeArrowheads="1"/>
          </p:cNvSpPr>
          <p:nvPr/>
        </p:nvSpPr>
        <p:spPr bwMode="auto">
          <a:xfrm>
            <a:off x="533400" y="2262188"/>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Check basic requirements</a:t>
            </a:r>
          </a:p>
        </p:txBody>
      </p:sp>
      <p:sp>
        <p:nvSpPr>
          <p:cNvPr id="5" name="Down Arrow Callout 4"/>
          <p:cNvSpPr>
            <a:spLocks noChangeArrowheads="1"/>
          </p:cNvSpPr>
          <p:nvPr/>
        </p:nvSpPr>
        <p:spPr bwMode="auto">
          <a:xfrm>
            <a:off x="533400" y="28194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Obvious Defects ?</a:t>
            </a:r>
          </a:p>
        </p:txBody>
      </p:sp>
      <p:sp>
        <p:nvSpPr>
          <p:cNvPr id="6" name="Down Arrow Callout 5"/>
          <p:cNvSpPr>
            <a:spLocks noChangeArrowheads="1"/>
          </p:cNvSpPr>
          <p:nvPr/>
        </p:nvSpPr>
        <p:spPr bwMode="auto">
          <a:xfrm>
            <a:off x="533400" y="4395788"/>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Request for Examination ?</a:t>
            </a:r>
          </a:p>
        </p:txBody>
      </p:sp>
      <p:sp>
        <p:nvSpPr>
          <p:cNvPr id="10" name="Down Arrow Callout 9"/>
          <p:cNvSpPr>
            <a:spLocks noChangeArrowheads="1"/>
          </p:cNvSpPr>
          <p:nvPr/>
        </p:nvSpPr>
        <p:spPr bwMode="auto">
          <a:xfrm>
            <a:off x="533400" y="4929188"/>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Substantive Examination</a:t>
            </a:r>
          </a:p>
        </p:txBody>
      </p:sp>
      <p:sp>
        <p:nvSpPr>
          <p:cNvPr id="21" name="Down Arrow Callout 20"/>
          <p:cNvSpPr>
            <a:spLocks noChangeArrowheads="1"/>
          </p:cNvSpPr>
          <p:nvPr/>
        </p:nvSpPr>
        <p:spPr bwMode="auto">
          <a:xfrm>
            <a:off x="533400" y="5462588"/>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Decision to grant/refuse</a:t>
            </a:r>
          </a:p>
        </p:txBody>
      </p:sp>
      <p:sp>
        <p:nvSpPr>
          <p:cNvPr id="23" name="Down Arrow Callout 22"/>
          <p:cNvSpPr>
            <a:spLocks noChangeArrowheads="1"/>
          </p:cNvSpPr>
          <p:nvPr/>
        </p:nvSpPr>
        <p:spPr bwMode="auto">
          <a:xfrm>
            <a:off x="533400" y="38862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Publication of Application</a:t>
            </a:r>
          </a:p>
        </p:txBody>
      </p:sp>
      <p:sp>
        <p:nvSpPr>
          <p:cNvPr id="41" name="Down Arrow Callout 40"/>
          <p:cNvSpPr>
            <a:spLocks noChangeArrowheads="1"/>
          </p:cNvSpPr>
          <p:nvPr/>
        </p:nvSpPr>
        <p:spPr bwMode="auto">
          <a:xfrm>
            <a:off x="533400" y="33528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Formal Examination</a:t>
            </a:r>
          </a:p>
        </p:txBody>
      </p:sp>
      <p:sp>
        <p:nvSpPr>
          <p:cNvPr id="30729" name="Title 4"/>
          <p:cNvSpPr>
            <a:spLocks/>
          </p:cNvSpPr>
          <p:nvPr/>
        </p:nvSpPr>
        <p:spPr bwMode="auto">
          <a:xfrm>
            <a:off x="457200" y="274638"/>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spcBef>
                <a:spcPct val="0"/>
              </a:spcBef>
            </a:pPr>
            <a:r>
              <a:rPr lang="de-DE" sz="3600">
                <a:solidFill>
                  <a:srgbClr val="00408C"/>
                </a:solidFill>
                <a:cs typeface="Arial" charset="0"/>
              </a:rPr>
              <a:t>Overview of pre-grant prosecution</a:t>
            </a:r>
            <a:endParaRPr lang="en-US" sz="3600">
              <a:solidFill>
                <a:srgbClr val="00408C"/>
              </a:solidFill>
              <a:cs typeface="Arial" charset="0"/>
            </a:endParaRPr>
          </a:p>
        </p:txBody>
      </p:sp>
      <p:sp>
        <p:nvSpPr>
          <p:cNvPr id="25" name="Down Arrow Callout 24"/>
          <p:cNvSpPr>
            <a:spLocks noChangeArrowheads="1"/>
          </p:cNvSpPr>
          <p:nvPr/>
        </p:nvSpPr>
        <p:spPr bwMode="auto">
          <a:xfrm>
            <a:off x="533400" y="60198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Publication of Grant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a:spLocks noChangeArrowheads="1"/>
          </p:cNvSpPr>
          <p:nvPr/>
        </p:nvSpPr>
        <p:spPr bwMode="auto">
          <a:xfrm>
            <a:off x="533400" y="1728788"/>
            <a:ext cx="3048000" cy="457200"/>
          </a:xfrm>
          <a:prstGeom prst="downArrowCallout">
            <a:avLst>
              <a:gd name="adj1" fmla="val 25000"/>
              <a:gd name="adj2" fmla="val 25000"/>
              <a:gd name="adj3" fmla="val 25000"/>
              <a:gd name="adj4" fmla="val 64977"/>
            </a:avLst>
          </a:prstGeom>
          <a:solidFill>
            <a:srgbClr val="D1D1F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Filing</a:t>
            </a:r>
          </a:p>
        </p:txBody>
      </p:sp>
      <p:sp>
        <p:nvSpPr>
          <p:cNvPr id="3" name="Down Arrow Callout 2"/>
          <p:cNvSpPr>
            <a:spLocks noChangeArrowheads="1"/>
          </p:cNvSpPr>
          <p:nvPr/>
        </p:nvSpPr>
        <p:spPr bwMode="auto">
          <a:xfrm>
            <a:off x="533400" y="2323728"/>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dirty="0">
                <a:solidFill>
                  <a:srgbClr val="000000"/>
                </a:solidFill>
                <a:latin typeface="+mn-lt"/>
                <a:ea typeface="+mn-ea"/>
                <a:cs typeface="+mn-cs"/>
              </a:rPr>
              <a:t>Check </a:t>
            </a:r>
            <a:r>
              <a:rPr lang="de-DE" sz="1800" dirty="0" err="1">
                <a:solidFill>
                  <a:srgbClr val="000000"/>
                </a:solidFill>
                <a:latin typeface="+mn-lt"/>
                <a:ea typeface="+mn-ea"/>
                <a:cs typeface="+mn-cs"/>
              </a:rPr>
              <a:t>basic</a:t>
            </a:r>
            <a:r>
              <a:rPr lang="de-DE" sz="1800" dirty="0">
                <a:solidFill>
                  <a:srgbClr val="000000"/>
                </a:solidFill>
                <a:latin typeface="+mn-lt"/>
                <a:ea typeface="+mn-ea"/>
                <a:cs typeface="+mn-cs"/>
              </a:rPr>
              <a:t> </a:t>
            </a:r>
            <a:r>
              <a:rPr lang="de-DE" sz="1800" dirty="0" err="1">
                <a:solidFill>
                  <a:srgbClr val="000000"/>
                </a:solidFill>
                <a:latin typeface="+mn-lt"/>
                <a:ea typeface="+mn-ea"/>
                <a:cs typeface="+mn-cs"/>
              </a:rPr>
              <a:t>requirements</a:t>
            </a:r>
            <a:endParaRPr lang="de-DE" sz="1800" dirty="0">
              <a:solidFill>
                <a:srgbClr val="000000"/>
              </a:solidFill>
              <a:latin typeface="+mn-lt"/>
              <a:ea typeface="+mn-ea"/>
              <a:cs typeface="+mn-cs"/>
            </a:endParaRPr>
          </a:p>
        </p:txBody>
      </p:sp>
      <p:sp>
        <p:nvSpPr>
          <p:cNvPr id="4" name="Down Arrow Callout 3"/>
          <p:cNvSpPr>
            <a:spLocks noChangeArrowheads="1"/>
          </p:cNvSpPr>
          <p:nvPr/>
        </p:nvSpPr>
        <p:spPr bwMode="auto">
          <a:xfrm>
            <a:off x="533400" y="34290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Valid application</a:t>
            </a:r>
          </a:p>
        </p:txBody>
      </p:sp>
      <p:sp>
        <p:nvSpPr>
          <p:cNvPr id="5" name="Down Arrow Callout 4"/>
          <p:cNvSpPr>
            <a:spLocks noChangeArrowheads="1"/>
          </p:cNvSpPr>
          <p:nvPr/>
        </p:nvSpPr>
        <p:spPr bwMode="auto">
          <a:xfrm>
            <a:off x="533400" y="28956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Invite corrections</a:t>
            </a:r>
          </a:p>
        </p:txBody>
      </p:sp>
      <p:grpSp>
        <p:nvGrpSpPr>
          <p:cNvPr id="32773" name="Group 30"/>
          <p:cNvGrpSpPr>
            <a:grpSpLocks/>
          </p:cNvGrpSpPr>
          <p:nvPr/>
        </p:nvGrpSpPr>
        <p:grpSpPr bwMode="auto">
          <a:xfrm>
            <a:off x="3581400" y="3578225"/>
            <a:ext cx="5410200" cy="3051175"/>
            <a:chOff x="3581400" y="3577537"/>
            <a:chExt cx="5410200" cy="3051863"/>
          </a:xfrm>
        </p:grpSpPr>
        <p:grpSp>
          <p:nvGrpSpPr>
            <p:cNvPr id="32791" name="Group 19"/>
            <p:cNvGrpSpPr>
              <a:grpSpLocks/>
            </p:cNvGrpSpPr>
            <p:nvPr/>
          </p:nvGrpSpPr>
          <p:grpSpPr bwMode="auto">
            <a:xfrm>
              <a:off x="3581400" y="3577537"/>
              <a:ext cx="4267200" cy="1070663"/>
              <a:chOff x="3581400" y="1139137"/>
              <a:chExt cx="4267200" cy="1070663"/>
            </a:xfrm>
          </p:grpSpPr>
          <p:sp>
            <p:nvSpPr>
              <p:cNvPr id="24" name="Rounded Rectangle 23"/>
              <p:cNvSpPr>
                <a:spLocks noChangeArrowheads="1"/>
              </p:cNvSpPr>
              <p:nvPr/>
            </p:nvSpPr>
            <p:spPr bwMode="auto">
              <a:xfrm>
                <a:off x="4343400" y="1828267"/>
                <a:ext cx="3505200" cy="381086"/>
              </a:xfrm>
              <a:prstGeom prst="roundRect">
                <a:avLst>
                  <a:gd name="adj" fmla="val 16667"/>
                </a:avLst>
              </a:prstGeom>
              <a:solidFill>
                <a:srgbClr val="FF6FCF"/>
              </a:solidFill>
              <a:ln w="9525">
                <a:solidFill>
                  <a:srgbClr val="B6DCDF"/>
                </a:solidFill>
                <a:round/>
                <a:headEnd/>
                <a:tailEnd/>
              </a:ln>
              <a:effectLst>
                <a:outerShdw blurRad="40000" dist="20000" dir="5400000" rotWithShape="0">
                  <a:srgbClr val="000000">
                    <a:alpha val="37999"/>
                  </a:srgbClr>
                </a:outerShdw>
              </a:effectLst>
            </p:spPr>
            <p:txBody>
              <a:bodyPr anchor="ctr"/>
              <a:lstStyle/>
              <a:p>
                <a:pPr algn="ctr">
                  <a:defRPr/>
                </a:pPr>
                <a:r>
                  <a:rPr lang="de-DE" sz="1800" b="1" dirty="0" err="1">
                    <a:solidFill>
                      <a:srgbClr val="000000"/>
                    </a:solidFill>
                    <a:latin typeface="+mn-lt"/>
                    <a:ea typeface="+mn-ea"/>
                    <a:cs typeface="+mn-cs"/>
                  </a:rPr>
                  <a:t>Filing</a:t>
                </a:r>
                <a:r>
                  <a:rPr lang="de-DE" sz="1800" b="1" dirty="0">
                    <a:solidFill>
                      <a:srgbClr val="000000"/>
                    </a:solidFill>
                    <a:latin typeface="+mn-lt"/>
                    <a:ea typeface="+mn-ea"/>
                    <a:cs typeface="+mn-cs"/>
                  </a:rPr>
                  <a:t> </a:t>
                </a:r>
                <a:r>
                  <a:rPr lang="de-DE" sz="1800" b="1" dirty="0" err="1">
                    <a:solidFill>
                      <a:srgbClr val="000000"/>
                    </a:solidFill>
                    <a:latin typeface="+mn-lt"/>
                    <a:ea typeface="+mn-ea"/>
                    <a:cs typeface="+mn-cs"/>
                  </a:rPr>
                  <a:t>date</a:t>
                </a:r>
                <a:endParaRPr lang="de-DE" sz="1800" dirty="0">
                  <a:solidFill>
                    <a:srgbClr val="000000"/>
                  </a:solidFill>
                  <a:latin typeface="Arial" pitchFamily="-1" charset="0"/>
                  <a:ea typeface="Arial" pitchFamily="-1" charset="0"/>
                  <a:cs typeface="+mn-cs"/>
                </a:endParaRPr>
              </a:p>
            </p:txBody>
          </p:sp>
          <p:cxnSp>
            <p:nvCxnSpPr>
              <p:cNvPr id="35" name="Straight Arrow Connector 34"/>
              <p:cNvCxnSpPr>
                <a:cxnSpLocks noChangeShapeType="1"/>
                <a:stCxn id="4" idx="3"/>
                <a:endCxn id="24" idx="1"/>
              </p:cNvCxnSpPr>
              <p:nvPr/>
            </p:nvCxnSpPr>
            <p:spPr bwMode="auto">
              <a:xfrm>
                <a:off x="3581400" y="1139137"/>
                <a:ext cx="762000" cy="879673"/>
              </a:xfrm>
              <a:prstGeom prst="straightConnector1">
                <a:avLst/>
              </a:prstGeom>
              <a:noFill/>
              <a:ln w="47625">
                <a:solidFill>
                  <a:srgbClr val="0000FF"/>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32792" name="Group 24"/>
            <p:cNvGrpSpPr>
              <a:grpSpLocks/>
            </p:cNvGrpSpPr>
            <p:nvPr/>
          </p:nvGrpSpPr>
          <p:grpSpPr bwMode="auto">
            <a:xfrm>
              <a:off x="7010400" y="4457700"/>
              <a:ext cx="1981200" cy="2171700"/>
              <a:chOff x="7010400" y="2019300"/>
              <a:chExt cx="1981200" cy="2171700"/>
            </a:xfrm>
          </p:grpSpPr>
          <p:sp>
            <p:nvSpPr>
              <p:cNvPr id="32" name="Rectangle 31"/>
              <p:cNvSpPr>
                <a:spLocks noChangeArrowheads="1"/>
              </p:cNvSpPr>
              <p:nvPr/>
            </p:nvSpPr>
            <p:spPr bwMode="auto">
              <a:xfrm>
                <a:off x="7010400" y="3428828"/>
                <a:ext cx="1905000" cy="762172"/>
              </a:xfrm>
              <a:prstGeom prst="rect">
                <a:avLst/>
              </a:prstGeom>
              <a:gradFill rotWithShape="1">
                <a:gsLst>
                  <a:gs pos="0">
                    <a:srgbClr val="E8E8FA"/>
                  </a:gs>
                  <a:gs pos="64999">
                    <a:srgbClr val="C3C3EF"/>
                  </a:gs>
                  <a:gs pos="100000">
                    <a:srgbClr val="A8A8EA"/>
                  </a:gs>
                </a:gsLst>
                <a:lin ang="5400000" scaled="1"/>
              </a:gradFill>
              <a:ln w="9525">
                <a:solidFill>
                  <a:srgbClr val="2F2F98"/>
                </a:solidFill>
                <a:prstDash val="sys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 Publication if no prior rejection</a:t>
                </a:r>
              </a:p>
            </p:txBody>
          </p:sp>
          <p:cxnSp>
            <p:nvCxnSpPr>
              <p:cNvPr id="37" name="Shape 36"/>
              <p:cNvCxnSpPr>
                <a:cxnSpLocks noChangeShapeType="1"/>
                <a:stCxn id="24" idx="3"/>
              </p:cNvCxnSpPr>
              <p:nvPr/>
            </p:nvCxnSpPr>
            <p:spPr bwMode="auto">
              <a:xfrm>
                <a:off x="7848600" y="2018810"/>
                <a:ext cx="228600" cy="1333801"/>
              </a:xfrm>
              <a:prstGeom prst="bentConnector2">
                <a:avLst/>
              </a:prstGeom>
              <a:noFill/>
              <a:ln w="38100">
                <a:solidFill>
                  <a:srgbClr val="0000FF"/>
                </a:solidFill>
                <a:prstDash val="sysDash"/>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7" name="Oval 26"/>
              <p:cNvSpPr>
                <a:spLocks noChangeArrowheads="1"/>
              </p:cNvSpPr>
              <p:nvPr/>
            </p:nvSpPr>
            <p:spPr bwMode="auto">
              <a:xfrm>
                <a:off x="7086600" y="2361787"/>
                <a:ext cx="1905000" cy="533520"/>
              </a:xfrm>
              <a:prstGeom prst="ellipse">
                <a:avLst/>
              </a:prstGeom>
              <a:gradFill rotWithShape="1">
                <a:gsLst>
                  <a:gs pos="0">
                    <a:srgbClr val="EDEDED"/>
                  </a:gs>
                  <a:gs pos="64999">
                    <a:srgbClr val="D0D0D0"/>
                  </a:gs>
                  <a:gs pos="100000">
                    <a:srgbClr val="BCBCBC"/>
                  </a:gs>
                </a:gsLst>
                <a:lin ang="5400000" scaled="1"/>
              </a:gradFill>
              <a:ln w="9525">
                <a:solidFill>
                  <a:srgbClr val="000000"/>
                </a:solidFill>
                <a:prstDash val="dash"/>
                <a:round/>
                <a:headEnd/>
                <a:tailEnd/>
              </a:ln>
              <a:effectLst>
                <a:outerShdw blurRad="40000" dist="20000" dir="5400000" rotWithShape="0">
                  <a:srgbClr val="000000">
                    <a:alpha val="37999"/>
                  </a:srgbClr>
                </a:outerShdw>
              </a:effectLst>
            </p:spPr>
            <p:txBody>
              <a:bodyPr anchor="ctr"/>
              <a:lstStyle/>
              <a:p>
                <a:pPr algn="ctr">
                  <a:defRPr/>
                </a:pPr>
                <a:r>
                  <a:rPr lang="de-DE" sz="1800" dirty="0">
                    <a:solidFill>
                      <a:srgbClr val="000000"/>
                    </a:solidFill>
                    <a:latin typeface="+mn-lt"/>
                    <a:ea typeface="+mn-ea"/>
                    <a:cs typeface="+mn-cs"/>
                  </a:rPr>
                  <a:t>18 </a:t>
                </a:r>
                <a:r>
                  <a:rPr lang="de-DE" sz="1800" dirty="0" err="1">
                    <a:solidFill>
                      <a:srgbClr val="000000"/>
                    </a:solidFill>
                    <a:latin typeface="+mn-lt"/>
                    <a:ea typeface="+mn-ea"/>
                    <a:cs typeface="+mn-cs"/>
                  </a:rPr>
                  <a:t>months</a:t>
                </a:r>
                <a:endParaRPr lang="de-DE" sz="1800" dirty="0">
                  <a:solidFill>
                    <a:srgbClr val="000000"/>
                  </a:solidFill>
                  <a:latin typeface="+mn-lt"/>
                  <a:ea typeface="+mn-ea"/>
                  <a:cs typeface="+mn-cs"/>
                </a:endParaRPr>
              </a:p>
            </p:txBody>
          </p:sp>
        </p:grpSp>
      </p:grpSp>
      <p:grpSp>
        <p:nvGrpSpPr>
          <p:cNvPr id="9" name="Group 18"/>
          <p:cNvGrpSpPr>
            <a:grpSpLocks/>
          </p:cNvGrpSpPr>
          <p:nvPr/>
        </p:nvGrpSpPr>
        <p:grpSpPr bwMode="auto">
          <a:xfrm>
            <a:off x="3581400" y="2286000"/>
            <a:ext cx="5383213" cy="838200"/>
            <a:chOff x="3581400" y="762000"/>
            <a:chExt cx="5383088" cy="838200"/>
          </a:xfrm>
        </p:grpSpPr>
        <p:sp>
          <p:nvSpPr>
            <p:cNvPr id="29" name="Rectangle 28"/>
            <p:cNvSpPr>
              <a:spLocks noChangeArrowheads="1"/>
            </p:cNvSpPr>
            <p:nvPr/>
          </p:nvSpPr>
          <p:spPr bwMode="auto">
            <a:xfrm>
              <a:off x="4343382" y="762000"/>
              <a:ext cx="4621106" cy="838200"/>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r>
                <a:rPr lang="de-DE" sz="1800" dirty="0">
                  <a:solidFill>
                    <a:srgbClr val="000000"/>
                  </a:solidFill>
                  <a:cs typeface="Arial" charset="0"/>
                </a:rPr>
                <a:t>Art. 11:	</a:t>
              </a:r>
              <a:r>
                <a:rPr lang="de-DE" sz="1800" dirty="0" err="1">
                  <a:solidFill>
                    <a:srgbClr val="000000"/>
                  </a:solidFill>
                  <a:cs typeface="Arial" charset="0"/>
                </a:rPr>
                <a:t>Applicant‘s</a:t>
              </a:r>
              <a:r>
                <a:rPr lang="de-DE" sz="1800" dirty="0">
                  <a:solidFill>
                    <a:srgbClr val="000000"/>
                  </a:solidFill>
                  <a:cs typeface="Arial" charset="0"/>
                </a:rPr>
                <a:t> + </a:t>
              </a:r>
              <a:r>
                <a:rPr lang="de-DE" sz="1800" dirty="0" err="1">
                  <a:solidFill>
                    <a:srgbClr val="000000"/>
                  </a:solidFill>
                  <a:cs typeface="Arial" charset="0"/>
                </a:rPr>
                <a:t>identity</a:t>
              </a:r>
              <a:r>
                <a:rPr lang="de-DE" sz="1800" dirty="0">
                  <a:solidFill>
                    <a:srgbClr val="000000"/>
                  </a:solidFill>
                  <a:cs typeface="Arial" charset="0"/>
                </a:rPr>
                <a:t>?</a:t>
              </a:r>
            </a:p>
            <a:p>
              <a:pPr>
                <a:spcBef>
                  <a:spcPct val="0"/>
                </a:spcBef>
                <a:defRPr/>
              </a:pPr>
              <a:r>
                <a:rPr lang="de-DE" sz="1800" dirty="0">
                  <a:solidFill>
                    <a:srgbClr val="000000"/>
                  </a:solidFill>
                  <a:cs typeface="Arial" charset="0"/>
                </a:rPr>
                <a:t>	Description?</a:t>
              </a:r>
            </a:p>
            <a:p>
              <a:pPr>
                <a:spcBef>
                  <a:spcPct val="0"/>
                </a:spcBef>
                <a:defRPr/>
              </a:pPr>
              <a:r>
                <a:rPr lang="de-DE" sz="1800" dirty="0">
                  <a:solidFill>
                    <a:srgbClr val="000000"/>
                  </a:solidFill>
                  <a:cs typeface="Arial" charset="0"/>
                </a:rPr>
                <a:t>	Request </a:t>
              </a:r>
              <a:r>
                <a:rPr lang="de-DE" sz="1800" dirty="0" err="1">
                  <a:solidFill>
                    <a:srgbClr val="000000"/>
                  </a:solidFill>
                  <a:cs typeface="Arial" charset="0"/>
                </a:rPr>
                <a:t>for</a:t>
              </a:r>
              <a:r>
                <a:rPr lang="de-DE" sz="1800" dirty="0">
                  <a:solidFill>
                    <a:srgbClr val="000000"/>
                  </a:solidFill>
                  <a:cs typeface="Arial" charset="0"/>
                </a:rPr>
                <a:t> </a:t>
              </a:r>
              <a:r>
                <a:rPr lang="de-DE" sz="1800" dirty="0" err="1">
                  <a:solidFill>
                    <a:srgbClr val="000000"/>
                  </a:solidFill>
                  <a:cs typeface="Arial" charset="0"/>
                </a:rPr>
                <a:t>grant</a:t>
              </a:r>
              <a:r>
                <a:rPr lang="de-DE" sz="1800" dirty="0">
                  <a:solidFill>
                    <a:srgbClr val="000000"/>
                  </a:solidFill>
                  <a:cs typeface="Arial" charset="0"/>
                </a:rPr>
                <a:t> </a:t>
              </a:r>
              <a:r>
                <a:rPr lang="de-DE" sz="1800" dirty="0" err="1">
                  <a:solidFill>
                    <a:srgbClr val="000000"/>
                  </a:solidFill>
                  <a:cs typeface="Arial" charset="0"/>
                </a:rPr>
                <a:t>of</a:t>
              </a:r>
              <a:r>
                <a:rPr lang="de-DE" sz="1800" dirty="0">
                  <a:solidFill>
                    <a:srgbClr val="000000"/>
                  </a:solidFill>
                  <a:cs typeface="Arial" charset="0"/>
                </a:rPr>
                <a:t> patent?</a:t>
              </a:r>
            </a:p>
          </p:txBody>
        </p:sp>
        <p:cxnSp>
          <p:nvCxnSpPr>
            <p:cNvPr id="40" name="Straight Arrow Connector 39"/>
            <p:cNvCxnSpPr>
              <a:cxnSpLocks noChangeShapeType="1"/>
            </p:cNvCxnSpPr>
            <p:nvPr/>
          </p:nvCxnSpPr>
          <p:spPr bwMode="auto">
            <a:xfrm>
              <a:off x="3581400" y="914400"/>
              <a:ext cx="761982" cy="3175"/>
            </a:xfrm>
            <a:prstGeom prst="straightConnector1">
              <a:avLst/>
            </a:prstGeom>
            <a:noFill/>
            <a:ln w="38100">
              <a:solidFill>
                <a:srgbClr val="FFFF00"/>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28" name="Up Arrow Callout 27"/>
          <p:cNvSpPr>
            <a:spLocks noChangeArrowheads="1"/>
          </p:cNvSpPr>
          <p:nvPr/>
        </p:nvSpPr>
        <p:spPr bwMode="auto">
          <a:xfrm>
            <a:off x="4343400" y="4648200"/>
            <a:ext cx="2667000" cy="685800"/>
          </a:xfrm>
          <a:prstGeom prst="upArrowCallout">
            <a:avLst>
              <a:gd name="adj1" fmla="val 24990"/>
              <a:gd name="adj2" fmla="val 25008"/>
              <a:gd name="adj3" fmla="val 25000"/>
              <a:gd name="adj4" fmla="val 64977"/>
            </a:avLst>
          </a:prstGeom>
          <a:solidFill>
            <a:srgbClr val="FF8F0D"/>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b="1">
                <a:solidFill>
                  <a:srgbClr val="000000"/>
                </a:solidFill>
                <a:latin typeface="+mn-lt"/>
                <a:ea typeface="+mn-ea"/>
                <a:cs typeface="+mn-cs"/>
              </a:rPr>
              <a:t>Determines prior art !</a:t>
            </a:r>
          </a:p>
        </p:txBody>
      </p:sp>
      <p:sp>
        <p:nvSpPr>
          <p:cNvPr id="32776" name="Title 4"/>
          <p:cNvSpPr>
            <a:spLocks/>
          </p:cNvSpPr>
          <p:nvPr/>
        </p:nvSpPr>
        <p:spPr bwMode="auto">
          <a:xfrm>
            <a:off x="457200" y="274638"/>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spcBef>
                <a:spcPct val="0"/>
              </a:spcBef>
            </a:pPr>
            <a:r>
              <a:rPr lang="de-DE" sz="3600">
                <a:solidFill>
                  <a:srgbClr val="00408C"/>
                </a:solidFill>
                <a:cs typeface="Arial" charset="0"/>
              </a:rPr>
              <a:t>Elements of pre-grant prosecution</a:t>
            </a:r>
            <a:endParaRPr lang="en-US" sz="3600">
              <a:solidFill>
                <a:srgbClr val="00408C"/>
              </a:solidFill>
              <a:cs typeface="Arial" charset="0"/>
            </a:endParaRPr>
          </a:p>
        </p:txBody>
      </p:sp>
      <p:grpSp>
        <p:nvGrpSpPr>
          <p:cNvPr id="10" name="Group 19"/>
          <p:cNvGrpSpPr>
            <a:grpSpLocks/>
          </p:cNvGrpSpPr>
          <p:nvPr/>
        </p:nvGrpSpPr>
        <p:grpSpPr bwMode="auto">
          <a:xfrm>
            <a:off x="3581400" y="1752600"/>
            <a:ext cx="3810000" cy="304800"/>
            <a:chOff x="3581400" y="1828800"/>
            <a:chExt cx="3810000" cy="304800"/>
          </a:xfrm>
        </p:grpSpPr>
        <p:sp>
          <p:nvSpPr>
            <p:cNvPr id="26" name="Rounded Rectangle 25"/>
            <p:cNvSpPr>
              <a:spLocks noChangeArrowheads="1"/>
            </p:cNvSpPr>
            <p:nvPr/>
          </p:nvSpPr>
          <p:spPr bwMode="auto">
            <a:xfrm>
              <a:off x="4343400" y="1828800"/>
              <a:ext cx="3048000" cy="304800"/>
            </a:xfrm>
            <a:prstGeom prst="roundRect">
              <a:avLst>
                <a:gd name="adj" fmla="val 16667"/>
              </a:avLst>
            </a:prstGeom>
            <a:solidFill>
              <a:srgbClr val="FF6FCF"/>
            </a:solidFill>
            <a:ln w="9525">
              <a:solidFill>
                <a:srgbClr val="B6DCDF"/>
              </a:solidFill>
              <a:round/>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Date of receipt</a:t>
              </a:r>
            </a:p>
          </p:txBody>
        </p:sp>
        <p:cxnSp>
          <p:nvCxnSpPr>
            <p:cNvPr id="30" name="Straight Arrow Connector 29"/>
            <p:cNvCxnSpPr>
              <a:cxnSpLocks noChangeShapeType="1"/>
              <a:endCxn id="26" idx="1"/>
            </p:cNvCxnSpPr>
            <p:nvPr/>
          </p:nvCxnSpPr>
          <p:spPr bwMode="auto">
            <a:xfrm>
              <a:off x="3581400" y="1978025"/>
              <a:ext cx="762000" cy="3175"/>
            </a:xfrm>
            <a:prstGeom prst="straightConnector1">
              <a:avLst/>
            </a:prstGeom>
            <a:noFill/>
            <a:ln w="47625">
              <a:solidFill>
                <a:srgbClr val="0000FF"/>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49" name="Rectangle 48"/>
          <p:cNvSpPr>
            <a:spLocks noChangeArrowheads="1"/>
          </p:cNvSpPr>
          <p:nvPr/>
        </p:nvSpPr>
        <p:spPr bwMode="auto">
          <a:xfrm>
            <a:off x="4355976" y="5373216"/>
            <a:ext cx="1905000" cy="914400"/>
          </a:xfrm>
          <a:prstGeom prst="rect">
            <a:avLst/>
          </a:prstGeom>
          <a:noFill/>
          <a:ln w="25400">
            <a:solidFill>
              <a:srgbClr val="FF0000"/>
            </a:solidFill>
            <a:miter lim="800000"/>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r>
              <a:rPr lang="de-DE" sz="1800">
                <a:solidFill>
                  <a:srgbClr val="000000"/>
                </a:solidFill>
                <a:latin typeface="+mn-lt"/>
                <a:ea typeface="+mn-ea"/>
                <a:cs typeface="+mn-cs"/>
              </a:rPr>
              <a:t>Different if priorities are claimed</a:t>
            </a:r>
          </a:p>
        </p:txBody>
      </p:sp>
      <p:sp>
        <p:nvSpPr>
          <p:cNvPr id="51" name="Down Arrow Callout 50"/>
          <p:cNvSpPr>
            <a:spLocks noChangeArrowheads="1"/>
          </p:cNvSpPr>
          <p:nvPr/>
        </p:nvSpPr>
        <p:spPr bwMode="auto">
          <a:xfrm>
            <a:off x="533400" y="39624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Classification</a:t>
            </a:r>
          </a:p>
        </p:txBody>
      </p:sp>
      <p:grpSp>
        <p:nvGrpSpPr>
          <p:cNvPr id="11" name="Group 19"/>
          <p:cNvGrpSpPr>
            <a:grpSpLocks/>
          </p:cNvGrpSpPr>
          <p:nvPr/>
        </p:nvGrpSpPr>
        <p:grpSpPr bwMode="auto">
          <a:xfrm>
            <a:off x="3581400" y="3429000"/>
            <a:ext cx="4663008" cy="304800"/>
            <a:chOff x="3581400" y="1828800"/>
            <a:chExt cx="4663008" cy="304800"/>
          </a:xfrm>
        </p:grpSpPr>
        <p:sp>
          <p:nvSpPr>
            <p:cNvPr id="33" name="Rounded Rectangle 32"/>
            <p:cNvSpPr>
              <a:spLocks noChangeArrowheads="1"/>
            </p:cNvSpPr>
            <p:nvPr/>
          </p:nvSpPr>
          <p:spPr bwMode="auto">
            <a:xfrm>
              <a:off x="4343400" y="1828800"/>
              <a:ext cx="3901008" cy="304800"/>
            </a:xfrm>
            <a:prstGeom prst="roundRect">
              <a:avLst>
                <a:gd name="adj" fmla="val 16667"/>
              </a:avLst>
            </a:prstGeom>
            <a:solidFill>
              <a:srgbClr val="FF6FCF"/>
            </a:solidFill>
            <a:ln w="9525">
              <a:solidFill>
                <a:srgbClr val="B6DCDF"/>
              </a:solidFill>
              <a:round/>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Initial disclosure is fixed (Art 8a)</a:t>
              </a:r>
            </a:p>
          </p:txBody>
        </p:sp>
        <p:cxnSp>
          <p:nvCxnSpPr>
            <p:cNvPr id="34" name="Straight Arrow Connector 33"/>
            <p:cNvCxnSpPr>
              <a:cxnSpLocks noChangeShapeType="1"/>
              <a:endCxn id="33" idx="1"/>
            </p:cNvCxnSpPr>
            <p:nvPr/>
          </p:nvCxnSpPr>
          <p:spPr bwMode="auto">
            <a:xfrm>
              <a:off x="3581400" y="1978025"/>
              <a:ext cx="762000" cy="3175"/>
            </a:xfrm>
            <a:prstGeom prst="straightConnector1">
              <a:avLst/>
            </a:prstGeom>
            <a:noFill/>
            <a:ln w="47625">
              <a:solidFill>
                <a:srgbClr val="0000FF"/>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31" name="Rounded Rectangle 23"/>
          <p:cNvSpPr>
            <a:spLocks noChangeArrowheads="1"/>
          </p:cNvSpPr>
          <p:nvPr/>
        </p:nvSpPr>
        <p:spPr bwMode="auto">
          <a:xfrm>
            <a:off x="323850" y="5300663"/>
            <a:ext cx="3505200" cy="812800"/>
          </a:xfrm>
          <a:prstGeom prst="roundRect">
            <a:avLst>
              <a:gd name="adj" fmla="val 16667"/>
            </a:avLst>
          </a:prstGeom>
          <a:solidFill>
            <a:srgbClr val="78FF0C"/>
          </a:solidFill>
          <a:ln w="9525">
            <a:solidFill>
              <a:srgbClr val="B6DCDF"/>
            </a:solidFill>
            <a:round/>
            <a:headEnd/>
            <a:tailEnd/>
          </a:ln>
          <a:effectLst>
            <a:outerShdw blurRad="40000" dist="20000" dir="5400000" rotWithShape="0">
              <a:srgbClr val="000000">
                <a:alpha val="37999"/>
              </a:srgbClr>
            </a:outerShdw>
          </a:effectLst>
        </p:spPr>
        <p:txBody>
          <a:bodyPr anchor="ctr"/>
          <a:lstStyle/>
          <a:p>
            <a:pPr algn="ctr">
              <a:defRPr/>
            </a:pPr>
            <a:r>
              <a:rPr lang="de-DE" sz="1800" dirty="0">
                <a:solidFill>
                  <a:srgbClr val="000000"/>
                </a:solidFill>
                <a:latin typeface="Arial" pitchFamily="-1" charset="0"/>
                <a:ea typeface="Arial" pitchFamily="-1" charset="0"/>
              </a:rPr>
              <a:t>PCT national </a:t>
            </a:r>
            <a:r>
              <a:rPr lang="de-DE" sz="1800" dirty="0" err="1">
                <a:solidFill>
                  <a:srgbClr val="000000"/>
                </a:solidFill>
                <a:latin typeface="Arial" pitchFamily="-1" charset="0"/>
                <a:ea typeface="Arial" pitchFamily="-1" charset="0"/>
              </a:rPr>
              <a:t>phase</a:t>
            </a:r>
            <a:r>
              <a:rPr lang="de-DE" sz="1800" dirty="0">
                <a:solidFill>
                  <a:srgbClr val="000000"/>
                </a:solidFill>
                <a:latin typeface="Arial" pitchFamily="-1" charset="0"/>
                <a:ea typeface="Arial" pitchFamily="-1" charset="0"/>
              </a:rPr>
              <a:t> </a:t>
            </a:r>
            <a:r>
              <a:rPr lang="de-DE" sz="1800" dirty="0" err="1">
                <a:solidFill>
                  <a:srgbClr val="000000"/>
                </a:solidFill>
                <a:latin typeface="Arial" pitchFamily="-1" charset="0"/>
                <a:ea typeface="Arial" pitchFamily="-1" charset="0"/>
              </a:rPr>
              <a:t>entries</a:t>
            </a:r>
            <a:r>
              <a:rPr lang="de-DE" sz="1800" dirty="0">
                <a:solidFill>
                  <a:srgbClr val="000000"/>
                </a:solidFill>
                <a:latin typeface="Arial" pitchFamily="-1" charset="0"/>
                <a:ea typeface="Arial" pitchFamily="-1" charset="0"/>
              </a:rPr>
              <a:t>:</a:t>
            </a:r>
            <a:endParaRPr lang="de-DE" sz="1800" b="1" dirty="0">
              <a:solidFill>
                <a:srgbClr val="000000"/>
              </a:solidFill>
              <a:latin typeface="+mn-lt"/>
              <a:ea typeface="+mn-ea"/>
              <a:cs typeface="+mn-cs"/>
            </a:endParaRPr>
          </a:p>
          <a:p>
            <a:pPr algn="ctr">
              <a:defRPr/>
            </a:pPr>
            <a:r>
              <a:rPr lang="de-DE" sz="1800" b="1" dirty="0" err="1">
                <a:solidFill>
                  <a:srgbClr val="000000"/>
                </a:solidFill>
                <a:latin typeface="+mn-lt"/>
                <a:ea typeface="+mn-ea"/>
                <a:cs typeface="+mn-cs"/>
              </a:rPr>
              <a:t>Filing</a:t>
            </a:r>
            <a:r>
              <a:rPr lang="de-DE" sz="1800" b="1" dirty="0">
                <a:solidFill>
                  <a:srgbClr val="000000"/>
                </a:solidFill>
                <a:latin typeface="+mn-lt"/>
                <a:ea typeface="+mn-ea"/>
                <a:cs typeface="+mn-cs"/>
              </a:rPr>
              <a:t> </a:t>
            </a:r>
            <a:r>
              <a:rPr lang="de-DE" sz="1800" b="1" dirty="0" err="1">
                <a:solidFill>
                  <a:srgbClr val="000000"/>
                </a:solidFill>
                <a:latin typeface="+mn-lt"/>
                <a:ea typeface="+mn-ea"/>
                <a:cs typeface="+mn-cs"/>
              </a:rPr>
              <a:t>date</a:t>
            </a:r>
            <a:r>
              <a:rPr lang="de-DE" sz="1800" b="1" dirty="0">
                <a:solidFill>
                  <a:srgbClr val="000000"/>
                </a:solidFill>
                <a:latin typeface="+mn-lt"/>
                <a:ea typeface="+mn-ea"/>
                <a:cs typeface="+mn-cs"/>
              </a:rPr>
              <a:t> </a:t>
            </a:r>
            <a:r>
              <a:rPr lang="de-DE" sz="1800" dirty="0">
                <a:solidFill>
                  <a:srgbClr val="000000"/>
                </a:solidFill>
                <a:latin typeface="+mn-lt"/>
                <a:ea typeface="+mn-ea"/>
                <a:cs typeface="+mn-cs"/>
              </a:rPr>
              <a:t>= </a:t>
            </a:r>
            <a:r>
              <a:rPr lang="de-DE" sz="1800" dirty="0">
                <a:solidFill>
                  <a:srgbClr val="000000"/>
                </a:solidFill>
                <a:latin typeface="Arial" pitchFamily="-1" charset="0"/>
                <a:ea typeface="Arial" pitchFamily="-1" charset="0"/>
                <a:cs typeface="+mn-cs"/>
              </a:rPr>
              <a:t>PCT </a:t>
            </a:r>
            <a:r>
              <a:rPr lang="de-DE" sz="1800" dirty="0" err="1">
                <a:solidFill>
                  <a:srgbClr val="000000"/>
                </a:solidFill>
                <a:latin typeface="Arial" pitchFamily="-1" charset="0"/>
                <a:ea typeface="Arial" pitchFamily="-1" charset="0"/>
                <a:cs typeface="+mn-cs"/>
              </a:rPr>
              <a:t>filing</a:t>
            </a:r>
            <a:r>
              <a:rPr lang="de-DE" sz="1800" dirty="0">
                <a:solidFill>
                  <a:srgbClr val="000000"/>
                </a:solidFill>
                <a:latin typeface="Arial" pitchFamily="-1" charset="0"/>
                <a:ea typeface="Arial" pitchFamily="-1" charset="0"/>
                <a:cs typeface="+mn-cs"/>
              </a:rPr>
              <a:t> </a:t>
            </a:r>
            <a:r>
              <a:rPr lang="de-DE" sz="1800" dirty="0" err="1">
                <a:solidFill>
                  <a:srgbClr val="000000"/>
                </a:solidFill>
                <a:latin typeface="Arial" pitchFamily="-1" charset="0"/>
                <a:ea typeface="Arial" pitchFamily="-1" charset="0"/>
                <a:cs typeface="+mn-cs"/>
              </a:rPr>
              <a:t>date</a:t>
            </a:r>
            <a:endParaRPr lang="de-DE" sz="1800" dirty="0">
              <a:solidFill>
                <a:srgbClr val="000000"/>
              </a:solidFill>
              <a:latin typeface="Arial" pitchFamily="-1" charset="0"/>
              <a:ea typeface="Arial" pitchFamily="-1" charset="0"/>
              <a:cs typeface="+mn-cs"/>
            </a:endParaRPr>
          </a:p>
        </p:txBody>
      </p:sp>
      <p:cxnSp>
        <p:nvCxnSpPr>
          <p:cNvPr id="36" name="Straight Arrow Connector 34"/>
          <p:cNvCxnSpPr>
            <a:cxnSpLocks noChangeShapeType="1"/>
          </p:cNvCxnSpPr>
          <p:nvPr/>
        </p:nvCxnSpPr>
        <p:spPr bwMode="auto">
          <a:xfrm flipV="1">
            <a:off x="3563938" y="4652963"/>
            <a:ext cx="720725" cy="576262"/>
          </a:xfrm>
          <a:prstGeom prst="straightConnector1">
            <a:avLst/>
          </a:prstGeom>
          <a:noFill/>
          <a:ln w="47625">
            <a:solidFill>
              <a:srgbClr val="FF0000"/>
            </a:solidFill>
            <a:round/>
            <a:headEnd type="triangle"/>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a:spLocks noChangeArrowheads="1"/>
          </p:cNvSpPr>
          <p:nvPr/>
        </p:nvSpPr>
        <p:spPr bwMode="auto">
          <a:xfrm>
            <a:off x="533400" y="19812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prstDash val="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Arial" pitchFamily="-1" charset="0"/>
                <a:ea typeface="+mn-ea"/>
                <a:cs typeface="+mn-cs"/>
              </a:rPr>
              <a:t>Check basic requirements</a:t>
            </a:r>
          </a:p>
        </p:txBody>
      </p:sp>
      <p:sp>
        <p:nvSpPr>
          <p:cNvPr id="4" name="Down Arrow Callout 3"/>
          <p:cNvSpPr>
            <a:spLocks noChangeArrowheads="1"/>
          </p:cNvSpPr>
          <p:nvPr/>
        </p:nvSpPr>
        <p:spPr bwMode="auto">
          <a:xfrm>
            <a:off x="533400" y="25146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prstDash val="dash"/>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Arial" pitchFamily="-1" charset="0"/>
                <a:ea typeface="+mn-ea"/>
                <a:cs typeface="+mn-cs"/>
              </a:rPr>
              <a:t>Valid application</a:t>
            </a:r>
          </a:p>
        </p:txBody>
      </p:sp>
      <p:sp>
        <p:nvSpPr>
          <p:cNvPr id="5" name="Down Arrow Callout 4"/>
          <p:cNvSpPr>
            <a:spLocks noChangeArrowheads="1"/>
          </p:cNvSpPr>
          <p:nvPr/>
        </p:nvSpPr>
        <p:spPr bwMode="auto">
          <a:xfrm>
            <a:off x="533400" y="30480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Obvious Defects ?</a:t>
            </a:r>
          </a:p>
        </p:txBody>
      </p:sp>
      <p:sp>
        <p:nvSpPr>
          <p:cNvPr id="41" name="Down Arrow Callout 40"/>
          <p:cNvSpPr>
            <a:spLocks noChangeArrowheads="1"/>
          </p:cNvSpPr>
          <p:nvPr/>
        </p:nvSpPr>
        <p:spPr bwMode="auto">
          <a:xfrm>
            <a:off x="533400" y="35814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Formal Examination</a:t>
            </a:r>
          </a:p>
        </p:txBody>
      </p:sp>
      <p:grpSp>
        <p:nvGrpSpPr>
          <p:cNvPr id="2" name="Group 20"/>
          <p:cNvGrpSpPr>
            <a:grpSpLocks/>
          </p:cNvGrpSpPr>
          <p:nvPr/>
        </p:nvGrpSpPr>
        <p:grpSpPr bwMode="auto">
          <a:xfrm>
            <a:off x="3581400" y="3581400"/>
            <a:ext cx="4191000" cy="2133600"/>
            <a:chOff x="3581400" y="2895600"/>
            <a:chExt cx="4191000" cy="2133600"/>
          </a:xfrm>
        </p:grpSpPr>
        <p:cxnSp>
          <p:nvCxnSpPr>
            <p:cNvPr id="40" name="Straight Arrow Connector 39"/>
            <p:cNvCxnSpPr>
              <a:cxnSpLocks noChangeShapeType="1"/>
            </p:cNvCxnSpPr>
            <p:nvPr/>
          </p:nvCxnSpPr>
          <p:spPr bwMode="auto">
            <a:xfrm>
              <a:off x="3581400" y="3044825"/>
              <a:ext cx="762000" cy="3175"/>
            </a:xfrm>
            <a:prstGeom prst="straightConnector1">
              <a:avLst/>
            </a:prstGeom>
            <a:noFill/>
            <a:ln w="38100">
              <a:solidFill>
                <a:srgbClr val="FFFF00"/>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9" name="Rectangle 18"/>
            <p:cNvSpPr>
              <a:spLocks noChangeArrowheads="1"/>
            </p:cNvSpPr>
            <p:nvPr/>
          </p:nvSpPr>
          <p:spPr bwMode="auto">
            <a:xfrm>
              <a:off x="4343400" y="2895600"/>
              <a:ext cx="3429000" cy="2133600"/>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endParaRPr lang="de-DE" sz="1800">
                <a:solidFill>
                  <a:srgbClr val="000000"/>
                </a:solidFill>
                <a:latin typeface="+mn-lt"/>
                <a:ea typeface="+mn-ea"/>
                <a:cs typeface="+mn-cs"/>
              </a:endParaRPr>
            </a:p>
            <a:p>
              <a:pPr>
                <a:spcBef>
                  <a:spcPct val="0"/>
                </a:spcBef>
                <a:defRPr/>
              </a:pPr>
              <a:r>
                <a:rPr lang="de-DE" sz="1800">
                  <a:solidFill>
                    <a:srgbClr val="000000"/>
                  </a:solidFill>
                  <a:latin typeface="+mn-lt"/>
                  <a:ea typeface="+mn-ea"/>
                  <a:cs typeface="+mn-cs"/>
                </a:rPr>
                <a:t>Priority ok ?</a:t>
              </a:r>
            </a:p>
            <a:p>
              <a:pPr>
                <a:spcBef>
                  <a:spcPct val="0"/>
                </a:spcBef>
                <a:defRPr/>
              </a:pPr>
              <a:r>
                <a:rPr lang="de-DE" sz="1800">
                  <a:solidFill>
                    <a:srgbClr val="000000"/>
                  </a:solidFill>
                  <a:latin typeface="+mn-lt"/>
                  <a:ea typeface="+mn-ea"/>
                  <a:cs typeface="+mn-cs"/>
                </a:rPr>
                <a:t>Title clear ?</a:t>
              </a:r>
            </a:p>
            <a:p>
              <a:pPr>
                <a:spcBef>
                  <a:spcPct val="0"/>
                </a:spcBef>
                <a:defRPr/>
              </a:pPr>
              <a:r>
                <a:rPr lang="de-DE" sz="1800">
                  <a:solidFill>
                    <a:srgbClr val="000000"/>
                  </a:solidFill>
                  <a:latin typeface="+mn-lt"/>
                  <a:ea typeface="+mn-ea"/>
                  <a:cs typeface="+mn-cs"/>
                </a:rPr>
                <a:t>Abstract submitted ?</a:t>
              </a:r>
            </a:p>
            <a:p>
              <a:pPr>
                <a:spcBef>
                  <a:spcPct val="0"/>
                </a:spcBef>
                <a:defRPr/>
              </a:pPr>
              <a:r>
                <a:rPr lang="de-DE" sz="1800">
                  <a:solidFill>
                    <a:srgbClr val="000000"/>
                  </a:solidFill>
                  <a:latin typeface="+mn-lt"/>
                  <a:ea typeface="+mn-ea"/>
                  <a:cs typeface="+mn-cs"/>
                </a:rPr>
                <a:t>Claims ?</a:t>
              </a:r>
            </a:p>
            <a:p>
              <a:pPr>
                <a:spcBef>
                  <a:spcPct val="0"/>
                </a:spcBef>
                <a:defRPr/>
              </a:pPr>
              <a:r>
                <a:rPr lang="de-DE" sz="1800">
                  <a:solidFill>
                    <a:srgbClr val="000000"/>
                  </a:solidFill>
                  <a:latin typeface="+mn-lt"/>
                  <a:ea typeface="+mn-ea"/>
                  <a:cs typeface="+mn-cs"/>
                </a:rPr>
                <a:t>Proper Drawings ?</a:t>
              </a:r>
            </a:p>
            <a:p>
              <a:pPr>
                <a:spcBef>
                  <a:spcPct val="0"/>
                </a:spcBef>
                <a:defRPr/>
              </a:pPr>
              <a:r>
                <a:rPr lang="de-DE" sz="1800">
                  <a:solidFill>
                    <a:srgbClr val="000000"/>
                  </a:solidFill>
                  <a:latin typeface="+mn-lt"/>
                  <a:ea typeface="+mn-ea"/>
                  <a:cs typeface="+mn-cs"/>
                </a:rPr>
                <a:t>Designation of Inventor ?</a:t>
              </a:r>
            </a:p>
          </p:txBody>
        </p:sp>
      </p:grpSp>
      <p:sp>
        <p:nvSpPr>
          <p:cNvPr id="26" name="Rectangle 25"/>
          <p:cNvSpPr>
            <a:spLocks noChangeArrowheads="1"/>
          </p:cNvSpPr>
          <p:nvPr/>
        </p:nvSpPr>
        <p:spPr bwMode="auto">
          <a:xfrm>
            <a:off x="4343400" y="3581400"/>
            <a:ext cx="3429000" cy="304800"/>
          </a:xfrm>
          <a:prstGeom prst="rect">
            <a:avLst/>
          </a:prstGeom>
          <a:solidFill>
            <a:srgbClr val="D9D9D9"/>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Formality Examiner</a:t>
            </a:r>
          </a:p>
        </p:txBody>
      </p:sp>
      <p:grpSp>
        <p:nvGrpSpPr>
          <p:cNvPr id="6" name="Group 26"/>
          <p:cNvGrpSpPr>
            <a:grpSpLocks/>
          </p:cNvGrpSpPr>
          <p:nvPr/>
        </p:nvGrpSpPr>
        <p:grpSpPr bwMode="auto">
          <a:xfrm>
            <a:off x="6781800" y="2743200"/>
            <a:ext cx="2133600" cy="3733800"/>
            <a:chOff x="6781800" y="2057400"/>
            <a:chExt cx="2133600" cy="3733800"/>
          </a:xfrm>
        </p:grpSpPr>
        <p:sp>
          <p:nvSpPr>
            <p:cNvPr id="20" name="Rectangle 19"/>
            <p:cNvSpPr>
              <a:spLocks noChangeArrowheads="1"/>
            </p:cNvSpPr>
            <p:nvPr/>
          </p:nvSpPr>
          <p:spPr bwMode="auto">
            <a:xfrm>
              <a:off x="6781800" y="5105400"/>
              <a:ext cx="2133600" cy="685800"/>
            </a:xfrm>
            <a:prstGeom prst="rect">
              <a:avLst/>
            </a:prstGeom>
            <a:solidFill>
              <a:srgbClr val="FB000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b="1">
                  <a:solidFill>
                    <a:srgbClr val="000000"/>
                  </a:solidFill>
                  <a:latin typeface="+mn-lt"/>
                  <a:ea typeface="+mn-ea"/>
                  <a:cs typeface="+mn-cs"/>
                </a:rPr>
                <a:t>Rejection of application</a:t>
              </a:r>
            </a:p>
          </p:txBody>
        </p:sp>
        <p:cxnSp>
          <p:nvCxnSpPr>
            <p:cNvPr id="30" name="Shape 29"/>
            <p:cNvCxnSpPr>
              <a:cxnSpLocks noChangeShapeType="1"/>
              <a:stCxn id="29" idx="3"/>
            </p:cNvCxnSpPr>
            <p:nvPr/>
          </p:nvCxnSpPr>
          <p:spPr bwMode="auto">
            <a:xfrm>
              <a:off x="7772400" y="2057400"/>
              <a:ext cx="533400" cy="3048000"/>
            </a:xfrm>
            <a:prstGeom prst="bentConnector2">
              <a:avLst/>
            </a:prstGeom>
            <a:noFill/>
            <a:ln w="38100">
              <a:solidFill>
                <a:srgbClr val="FF0000"/>
              </a:solidFill>
              <a:round/>
              <a:headEnd/>
              <a:tailEnd type="triangle" w="lg"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cxnSp>
        <p:nvCxnSpPr>
          <p:cNvPr id="33" name="Straight Connector 32"/>
          <p:cNvCxnSpPr>
            <a:cxnSpLocks noChangeShapeType="1"/>
          </p:cNvCxnSpPr>
          <p:nvPr/>
        </p:nvCxnSpPr>
        <p:spPr bwMode="auto">
          <a:xfrm>
            <a:off x="7772400" y="4419600"/>
            <a:ext cx="493713" cy="1588"/>
          </a:xfrm>
          <a:prstGeom prst="line">
            <a:avLst/>
          </a:prstGeom>
          <a:noFill/>
          <a:ln w="38100">
            <a:solidFill>
              <a:srgbClr val="FF0000"/>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5" name="Rectangle 24"/>
          <p:cNvSpPr>
            <a:spLocks noChangeArrowheads="1"/>
          </p:cNvSpPr>
          <p:nvPr/>
        </p:nvSpPr>
        <p:spPr bwMode="auto">
          <a:xfrm>
            <a:off x="4343400" y="1828800"/>
            <a:ext cx="3429000" cy="304800"/>
          </a:xfrm>
          <a:prstGeom prst="rect">
            <a:avLst/>
          </a:prstGeom>
          <a:solidFill>
            <a:srgbClr val="D9D9D9"/>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Technical Examiner</a:t>
            </a:r>
          </a:p>
        </p:txBody>
      </p:sp>
      <p:grpSp>
        <p:nvGrpSpPr>
          <p:cNvPr id="7" name="Group 31"/>
          <p:cNvGrpSpPr>
            <a:grpSpLocks/>
          </p:cNvGrpSpPr>
          <p:nvPr/>
        </p:nvGrpSpPr>
        <p:grpSpPr bwMode="auto">
          <a:xfrm>
            <a:off x="3581400" y="2133600"/>
            <a:ext cx="4191000" cy="1219200"/>
            <a:chOff x="3581400" y="1447800"/>
            <a:chExt cx="4191000" cy="1219200"/>
          </a:xfrm>
        </p:grpSpPr>
        <p:sp>
          <p:nvSpPr>
            <p:cNvPr id="29" name="Rectangle 28"/>
            <p:cNvSpPr>
              <a:spLocks noChangeArrowheads="1"/>
            </p:cNvSpPr>
            <p:nvPr/>
          </p:nvSpPr>
          <p:spPr bwMode="auto">
            <a:xfrm>
              <a:off x="4343400" y="1447800"/>
              <a:ext cx="3429000" cy="1219200"/>
            </a:xfrm>
            <a:prstGeom prst="rect">
              <a:avLst/>
            </a:prstGeom>
            <a:solidFill>
              <a:srgbClr val="FFFF66"/>
            </a:soli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spcBef>
                  <a:spcPct val="0"/>
                </a:spcBef>
                <a:defRPr/>
              </a:pPr>
              <a:r>
                <a:rPr lang="de-DE" sz="1800">
                  <a:solidFill>
                    <a:srgbClr val="000000"/>
                  </a:solidFill>
                  <a:latin typeface="+mn-lt"/>
                  <a:ea typeface="+mn-ea"/>
                  <a:cs typeface="+mn-cs"/>
                </a:rPr>
                <a:t>Technical nature ?</a:t>
              </a:r>
            </a:p>
            <a:p>
              <a:pPr>
                <a:spcBef>
                  <a:spcPct val="0"/>
                </a:spcBef>
                <a:defRPr/>
              </a:pPr>
              <a:r>
                <a:rPr lang="de-DE" sz="1800">
                  <a:solidFill>
                    <a:srgbClr val="000000"/>
                  </a:solidFill>
                  <a:latin typeface="+mn-lt"/>
                  <a:ea typeface="+mn-ea"/>
                  <a:cs typeface="+mn-cs"/>
                </a:rPr>
                <a:t>Unity ?</a:t>
              </a:r>
            </a:p>
            <a:p>
              <a:pPr>
                <a:spcBef>
                  <a:spcPct val="0"/>
                </a:spcBef>
                <a:defRPr/>
              </a:pPr>
              <a:r>
                <a:rPr lang="de-DE" sz="1800">
                  <a:solidFill>
                    <a:srgbClr val="000000"/>
                  </a:solidFill>
                  <a:latin typeface="+mn-lt"/>
                  <a:ea typeface="+mn-ea"/>
                  <a:cs typeface="+mn-cs"/>
                </a:rPr>
                <a:t>Excluded from Patentability ?</a:t>
              </a:r>
            </a:p>
            <a:p>
              <a:pPr>
                <a:spcBef>
                  <a:spcPct val="0"/>
                </a:spcBef>
                <a:defRPr/>
              </a:pPr>
              <a:r>
                <a:rPr lang="de-DE" sz="1800">
                  <a:solidFill>
                    <a:srgbClr val="000000"/>
                  </a:solidFill>
                  <a:latin typeface="+mn-lt"/>
                  <a:ea typeface="+mn-ea"/>
                  <a:cs typeface="+mn-cs"/>
                </a:rPr>
                <a:t>Industrial Applicability ?</a:t>
              </a:r>
            </a:p>
          </p:txBody>
        </p:sp>
        <p:cxnSp>
          <p:nvCxnSpPr>
            <p:cNvPr id="45" name="Straight Arrow Connector 44"/>
            <p:cNvCxnSpPr>
              <a:cxnSpLocks noChangeShapeType="1"/>
            </p:cNvCxnSpPr>
            <p:nvPr/>
          </p:nvCxnSpPr>
          <p:spPr bwMode="auto">
            <a:xfrm>
              <a:off x="3581400" y="2514600"/>
              <a:ext cx="762000" cy="3175"/>
            </a:xfrm>
            <a:prstGeom prst="straightConnector1">
              <a:avLst/>
            </a:prstGeom>
            <a:noFill/>
            <a:ln w="38100">
              <a:solidFill>
                <a:srgbClr val="FFFF00"/>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21" name="Rounded Rectangle 20"/>
          <p:cNvSpPr>
            <a:spLocks noChangeArrowheads="1"/>
          </p:cNvSpPr>
          <p:nvPr/>
        </p:nvSpPr>
        <p:spPr bwMode="auto">
          <a:xfrm>
            <a:off x="381000" y="5257800"/>
            <a:ext cx="3276600" cy="1066800"/>
          </a:xfrm>
          <a:prstGeom prst="roundRect">
            <a:avLst>
              <a:gd name="adj" fmla="val 16667"/>
            </a:avLst>
          </a:prstGeom>
          <a:gradFill rotWithShape="1">
            <a:gsLst>
              <a:gs pos="0">
                <a:srgbClr val="F0FFFF"/>
              </a:gs>
              <a:gs pos="64999">
                <a:srgbClr val="DDFEFF"/>
              </a:gs>
              <a:gs pos="100000">
                <a:srgbClr val="CFFFFF"/>
              </a:gs>
            </a:gsLst>
            <a:lin ang="5400000" scaled="1"/>
          </a:gradFill>
          <a:ln w="9525">
            <a:solidFill>
              <a:schemeClr val="tx1"/>
            </a:solidFill>
            <a:prstDash val="dash"/>
            <a:round/>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18 months publication </a:t>
            </a:r>
          </a:p>
          <a:p>
            <a:pPr algn="ctr">
              <a:defRPr/>
            </a:pPr>
            <a:r>
              <a:rPr lang="de-DE" sz="1800">
                <a:solidFill>
                  <a:srgbClr val="000000"/>
                </a:solidFill>
                <a:latin typeface="+mn-lt"/>
                <a:ea typeface="+mn-ea"/>
                <a:cs typeface="+mn-cs"/>
              </a:rPr>
              <a:t>DE, EP: even with defects,</a:t>
            </a:r>
          </a:p>
          <a:p>
            <a:pPr algn="ctr">
              <a:defRPr/>
            </a:pPr>
            <a:r>
              <a:rPr lang="de-DE" sz="1800">
                <a:solidFill>
                  <a:srgbClr val="000000"/>
                </a:solidFill>
                <a:latin typeface="+mn-lt"/>
                <a:ea typeface="+mn-ea"/>
                <a:cs typeface="+mn-cs"/>
              </a:rPr>
              <a:t>unless rejected, abandoned</a:t>
            </a:r>
          </a:p>
        </p:txBody>
      </p:sp>
      <p:sp>
        <p:nvSpPr>
          <p:cNvPr id="34828" name="Title 4"/>
          <p:cNvSpPr>
            <a:spLocks/>
          </p:cNvSpPr>
          <p:nvPr/>
        </p:nvSpPr>
        <p:spPr bwMode="auto">
          <a:xfrm>
            <a:off x="457200" y="274638"/>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spcBef>
                <a:spcPct val="0"/>
              </a:spcBef>
            </a:pPr>
            <a:r>
              <a:rPr lang="de-DE" sz="3600">
                <a:solidFill>
                  <a:srgbClr val="00408C"/>
                </a:solidFill>
                <a:cs typeface="Arial" charset="0"/>
              </a:rPr>
              <a:t>Elements of pre-grant prosecution</a:t>
            </a:r>
            <a:endParaRPr lang="en-US" sz="3600">
              <a:solidFill>
                <a:srgbClr val="00408C"/>
              </a:solidFill>
              <a:cs typeface="Arial" charset="0"/>
            </a:endParaRPr>
          </a:p>
        </p:txBody>
      </p:sp>
      <p:sp>
        <p:nvSpPr>
          <p:cNvPr id="24" name="Down Arrow Callout 23"/>
          <p:cNvSpPr>
            <a:spLocks noChangeArrowheads="1"/>
          </p:cNvSpPr>
          <p:nvPr/>
        </p:nvSpPr>
        <p:spPr bwMode="auto">
          <a:xfrm>
            <a:off x="533400" y="1447800"/>
            <a:ext cx="3048000" cy="457200"/>
          </a:xfrm>
          <a:prstGeom prst="downArrowCallout">
            <a:avLst>
              <a:gd name="adj1" fmla="val 25000"/>
              <a:gd name="adj2" fmla="val 25000"/>
              <a:gd name="adj3" fmla="val 25000"/>
              <a:gd name="adj4" fmla="val 64977"/>
            </a:avLst>
          </a:prstGeom>
          <a:solidFill>
            <a:srgbClr val="D1D1F0"/>
          </a:soli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Filing</a:t>
            </a:r>
          </a:p>
        </p:txBody>
      </p:sp>
      <p:sp>
        <p:nvSpPr>
          <p:cNvPr id="28" name="Down Arrow Callout 27"/>
          <p:cNvSpPr>
            <a:spLocks noChangeArrowheads="1"/>
          </p:cNvSpPr>
          <p:nvPr/>
        </p:nvSpPr>
        <p:spPr bwMode="auto">
          <a:xfrm>
            <a:off x="533400" y="4648200"/>
            <a:ext cx="3048000" cy="457200"/>
          </a:xfrm>
          <a:prstGeom prst="downArrowCallout">
            <a:avLst>
              <a:gd name="adj1" fmla="val 25000"/>
              <a:gd name="adj2" fmla="val 25000"/>
              <a:gd name="adj3" fmla="val 25000"/>
              <a:gd name="adj4" fmla="val 64977"/>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lgn="ctr">
              <a:defRPr/>
            </a:pPr>
            <a:r>
              <a:rPr lang="de-DE" sz="1800">
                <a:solidFill>
                  <a:srgbClr val="000000"/>
                </a:solidFill>
                <a:latin typeface="+mn-lt"/>
                <a:ea typeface="+mn-ea"/>
                <a:cs typeface="+mn-cs"/>
              </a:rPr>
              <a:t>Invite corrections</a:t>
            </a:r>
          </a:p>
        </p:txBody>
      </p:sp>
    </p:spTree>
  </p:cSld>
  <p:clrMapOvr>
    <a:masterClrMapping/>
  </p:clrMapOvr>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TotalTime>
  <Words>2378</Words>
  <Application>Microsoft Macintosh PowerPoint</Application>
  <PresentationFormat>On-screen Show (4:3)</PresentationFormat>
  <Paragraphs>470</Paragraphs>
  <Slides>36</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ヒラギノ角ゴ Pro W3</vt:lpstr>
      <vt:lpstr>Arial</vt:lpstr>
      <vt:lpstr>Arial Black</vt:lpstr>
      <vt:lpstr>Calibri</vt:lpstr>
      <vt:lpstr>Helvetica</vt:lpstr>
      <vt:lpstr>Wingdings</vt:lpstr>
      <vt:lpstr>template_english</vt:lpstr>
      <vt:lpstr>PowerPoint Presentation</vt:lpstr>
      <vt:lpstr>Legal basis of patent examination</vt:lpstr>
      <vt:lpstr>Examination Guidelines/Manuals</vt:lpstr>
      <vt:lpstr>Requirements of patentability</vt:lpstr>
      <vt:lpstr>Differences of national patent legislations</vt:lpstr>
      <vt:lpstr>Differences of national patent legislations</vt:lpstr>
      <vt:lpstr>PowerPoint Presentation</vt:lpstr>
      <vt:lpstr>PowerPoint Presentation</vt:lpstr>
      <vt:lpstr>PowerPoint Presentation</vt:lpstr>
      <vt:lpstr>PowerPoint Presentation</vt:lpstr>
      <vt:lpstr>Novelty</vt:lpstr>
      <vt:lpstr>Prior Art</vt:lpstr>
      <vt:lpstr>Prior art / state of the art</vt:lpstr>
      <vt:lpstr>Prior art</vt:lpstr>
      <vt:lpstr>Prior art – grace period</vt:lpstr>
      <vt:lpstr>Novelty</vt:lpstr>
      <vt:lpstr>Checking novelty</vt:lpstr>
      <vt:lpstr>Checking novelty (equivalent features)</vt:lpstr>
      <vt:lpstr>Checking novelty (implicit features)</vt:lpstr>
      <vt:lpstr>Checking inventive step</vt:lpstr>
      <vt:lpstr>PowerPoint Presentation</vt:lpstr>
      <vt:lpstr>PowerPoint Presentation</vt:lpstr>
      <vt:lpstr>Evolution of claims</vt:lpstr>
      <vt:lpstr>Claim sample – as filed</vt:lpstr>
      <vt:lpstr>Claim sample – as granted</vt:lpstr>
      <vt:lpstr>Claim sample – as filed</vt:lpstr>
      <vt:lpstr>Claim sample – as granted</vt:lpstr>
      <vt:lpstr>Admissible claim amendments</vt:lpstr>
      <vt:lpstr>PowerPoint Presentation</vt:lpstr>
      <vt:lpstr>Sequence of examination</vt:lpstr>
      <vt:lpstr>Grant phase</vt:lpstr>
      <vt:lpstr>Post grant phase</vt:lpstr>
      <vt:lpstr>Procedural principles</vt:lpstr>
      <vt:lpstr>Fundamental procedural principle</vt:lpstr>
      <vt:lpstr>Thank you  lutz.mailander@wipo.int</vt:lpstr>
      <vt:lpstr>PowerPoint Presentation</vt:lpstr>
    </vt:vector>
  </TitlesOfParts>
  <Manager/>
  <Company>WIPO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Mailaender</dc:creator>
  <cp:keywords/>
  <dc:description>derived from Topic_1_ARIPO_...</dc:description>
  <cp:lastModifiedBy>Microsoft Office User</cp:lastModifiedBy>
  <cp:revision>376</cp:revision>
  <dcterms:created xsi:type="dcterms:W3CDTF">2014-07-14T14:41:59Z</dcterms:created>
  <dcterms:modified xsi:type="dcterms:W3CDTF">2019-12-16T21:11:31Z</dcterms:modified>
  <cp:category/>
</cp:coreProperties>
</file>